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301" r:id="rId2"/>
    <p:sldId id="408" r:id="rId3"/>
    <p:sldId id="302" r:id="rId4"/>
    <p:sldId id="303" r:id="rId5"/>
    <p:sldId id="304" r:id="rId6"/>
    <p:sldId id="305" r:id="rId7"/>
    <p:sldId id="306" r:id="rId8"/>
    <p:sldId id="403" r:id="rId9"/>
    <p:sldId id="404" r:id="rId10"/>
    <p:sldId id="405" r:id="rId11"/>
    <p:sldId id="406" r:id="rId12"/>
    <p:sldId id="352" r:id="rId13"/>
    <p:sldId id="363" r:id="rId14"/>
    <p:sldId id="362" r:id="rId15"/>
    <p:sldId id="360" r:id="rId16"/>
    <p:sldId id="361" r:id="rId17"/>
    <p:sldId id="357" r:id="rId18"/>
    <p:sldId id="358" r:id="rId19"/>
    <p:sldId id="312" r:id="rId20"/>
    <p:sldId id="367" r:id="rId21"/>
    <p:sldId id="368" r:id="rId22"/>
    <p:sldId id="369" r:id="rId23"/>
    <p:sldId id="370" r:id="rId24"/>
    <p:sldId id="371" r:id="rId25"/>
    <p:sldId id="372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409" r:id="rId50"/>
    <p:sldId id="407" r:id="rId51"/>
    <p:sldId id="410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46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AE854-44C8-F44D-A4A7-EDDA1C720D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D8E4C94-E0CD-E34F-B9C2-7CBBD00F9C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PLACEMENT TECHNIQUES</a:t>
          </a:r>
        </a:p>
      </dgm:t>
    </dgm:pt>
    <dgm:pt modelId="{81BA613B-B40C-B340-A20D-218B5E2BE25C}" type="parTrans" cxnId="{70A4B824-30AD-5A41-B95F-B365A21EBF3B}">
      <dgm:prSet/>
      <dgm:spPr/>
      <dgm:t>
        <a:bodyPr/>
        <a:lstStyle/>
        <a:p>
          <a:endParaRPr lang="en-IN"/>
        </a:p>
      </dgm:t>
    </dgm:pt>
    <dgm:pt modelId="{F22391E9-1C9E-2C4D-8DCB-8735E2098F4F}" type="sibTrans" cxnId="{70A4B824-30AD-5A41-B95F-B365A21EBF3B}">
      <dgm:prSet/>
      <dgm:spPr/>
      <dgm:t>
        <a:bodyPr/>
        <a:lstStyle/>
        <a:p>
          <a:endParaRPr lang="en-IN"/>
        </a:p>
      </dgm:t>
    </dgm:pt>
    <dgm:pt modelId="{5A497F45-6BB2-7645-8908-B8F231C910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INCREMENTAL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TECHNIQUES</a:t>
          </a:r>
        </a:p>
      </dgm:t>
    </dgm:pt>
    <dgm:pt modelId="{4413F722-CD1B-7C41-B3F5-6DF03AA99130}" type="parTrans" cxnId="{273572B6-65C2-664B-9380-CAB52DEBA5F2}">
      <dgm:prSet/>
      <dgm:spPr/>
      <dgm:t>
        <a:bodyPr/>
        <a:lstStyle/>
        <a:p>
          <a:endParaRPr lang="en-IN"/>
        </a:p>
      </dgm:t>
    </dgm:pt>
    <dgm:pt modelId="{15309C31-AED8-AF42-BDB2-A9EB02ECC84B}" type="sibTrans" cxnId="{273572B6-65C2-664B-9380-CAB52DEBA5F2}">
      <dgm:prSet/>
      <dgm:spPr/>
      <dgm:t>
        <a:bodyPr/>
        <a:lstStyle/>
        <a:p>
          <a:endParaRPr lang="en-IN"/>
        </a:p>
      </dgm:t>
    </dgm:pt>
    <dgm:pt modelId="{42A791AC-D781-5E48-8F2B-653B7F2F5F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DIRECTED SHRINKAGE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 TECHNIQUE</a:t>
          </a:r>
        </a:p>
      </dgm:t>
    </dgm:pt>
    <dgm:pt modelId="{063D186B-5BBD-5844-B6D2-5E27E9FB4894}" type="parTrans" cxnId="{1A513FA8-6C2D-BE4D-904C-E86CCE3053F2}">
      <dgm:prSet/>
      <dgm:spPr/>
      <dgm:t>
        <a:bodyPr/>
        <a:lstStyle/>
        <a:p>
          <a:endParaRPr lang="en-IN"/>
        </a:p>
      </dgm:t>
    </dgm:pt>
    <dgm:pt modelId="{B266CC86-E755-A34B-8B6F-74A5D47D59B5}" type="sibTrans" cxnId="{1A513FA8-6C2D-BE4D-904C-E86CCE3053F2}">
      <dgm:prSet/>
      <dgm:spPr/>
      <dgm:t>
        <a:bodyPr/>
        <a:lstStyle/>
        <a:p>
          <a:endParaRPr lang="en-IN"/>
        </a:p>
      </dgm:t>
    </dgm:pt>
    <dgm:pt modelId="{DB06EAD3-DB75-B947-B6E5-349D39AF72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BULK TECNIQUE</a:t>
          </a:r>
        </a:p>
      </dgm:t>
    </dgm:pt>
    <dgm:pt modelId="{748D8AE3-74B2-E944-8DE9-7EBA086288F4}" type="parTrans" cxnId="{51CFDA7E-C912-584A-9C77-DD1D7761CBCC}">
      <dgm:prSet/>
      <dgm:spPr/>
      <dgm:t>
        <a:bodyPr/>
        <a:lstStyle/>
        <a:p>
          <a:endParaRPr lang="en-IN"/>
        </a:p>
      </dgm:t>
    </dgm:pt>
    <dgm:pt modelId="{F9F60ADF-C39E-A545-9C86-07D10E0320CF}" type="sibTrans" cxnId="{51CFDA7E-C912-584A-9C77-DD1D7761CBCC}">
      <dgm:prSet/>
      <dgm:spPr/>
      <dgm:t>
        <a:bodyPr/>
        <a:lstStyle/>
        <a:p>
          <a:endParaRPr lang="en-IN"/>
        </a:p>
      </dgm:t>
    </dgm:pt>
    <dgm:pt modelId="{DD3076C1-2E1C-6B40-8261-219CD9D26080}" type="pres">
      <dgm:prSet presAssocID="{6B9AE854-44C8-F44D-A4A7-EDDA1C720D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0383F7-304E-374C-854C-29A66B7B0EF3}" type="pres">
      <dgm:prSet presAssocID="{1D8E4C94-E0CD-E34F-B9C2-7CBBD00F9C0E}" presName="hierRoot1" presStyleCnt="0">
        <dgm:presLayoutVars>
          <dgm:hierBranch/>
        </dgm:presLayoutVars>
      </dgm:prSet>
      <dgm:spPr/>
    </dgm:pt>
    <dgm:pt modelId="{863D83FD-AA2A-BE49-9E19-F941118681D4}" type="pres">
      <dgm:prSet presAssocID="{1D8E4C94-E0CD-E34F-B9C2-7CBBD00F9C0E}" presName="rootComposite1" presStyleCnt="0"/>
      <dgm:spPr/>
    </dgm:pt>
    <dgm:pt modelId="{2B862196-3C4A-FC48-B5D2-E9BE65641406}" type="pres">
      <dgm:prSet presAssocID="{1D8E4C94-E0CD-E34F-B9C2-7CBBD00F9C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C1FA6E2-0720-AE49-91B7-2584D67F0887}" type="pres">
      <dgm:prSet presAssocID="{1D8E4C94-E0CD-E34F-B9C2-7CBBD00F9C0E}" presName="rootConnector1" presStyleLbl="node1" presStyleIdx="0" presStyleCnt="0"/>
      <dgm:spPr/>
      <dgm:t>
        <a:bodyPr/>
        <a:lstStyle/>
        <a:p>
          <a:endParaRPr lang="en-IN"/>
        </a:p>
      </dgm:t>
    </dgm:pt>
    <dgm:pt modelId="{F7268FFF-7B96-004D-9B45-AC44653B4814}" type="pres">
      <dgm:prSet presAssocID="{1D8E4C94-E0CD-E34F-B9C2-7CBBD00F9C0E}" presName="hierChild2" presStyleCnt="0"/>
      <dgm:spPr/>
    </dgm:pt>
    <dgm:pt modelId="{9C62AD9B-7DB6-104E-876B-31FFEB959E31}" type="pres">
      <dgm:prSet presAssocID="{4413F722-CD1B-7C41-B3F5-6DF03AA99130}" presName="Name35" presStyleLbl="parChTrans1D2" presStyleIdx="0" presStyleCnt="3"/>
      <dgm:spPr/>
      <dgm:t>
        <a:bodyPr/>
        <a:lstStyle/>
        <a:p>
          <a:endParaRPr lang="en-IN"/>
        </a:p>
      </dgm:t>
    </dgm:pt>
    <dgm:pt modelId="{249D9F25-52AA-E74A-8837-EA575306F3CA}" type="pres">
      <dgm:prSet presAssocID="{5A497F45-6BB2-7645-8908-B8F231C9103B}" presName="hierRoot2" presStyleCnt="0">
        <dgm:presLayoutVars>
          <dgm:hierBranch/>
        </dgm:presLayoutVars>
      </dgm:prSet>
      <dgm:spPr/>
    </dgm:pt>
    <dgm:pt modelId="{FC5EA5A6-95AA-E54D-922C-6A9E70DBC056}" type="pres">
      <dgm:prSet presAssocID="{5A497F45-6BB2-7645-8908-B8F231C9103B}" presName="rootComposite" presStyleCnt="0"/>
      <dgm:spPr/>
    </dgm:pt>
    <dgm:pt modelId="{E337CB51-77EE-0042-86DF-BEC9992A6612}" type="pres">
      <dgm:prSet presAssocID="{5A497F45-6BB2-7645-8908-B8F231C9103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49A2084-036E-4B47-8319-4C31CEA0F5BE}" type="pres">
      <dgm:prSet presAssocID="{5A497F45-6BB2-7645-8908-B8F231C9103B}" presName="rootConnector" presStyleLbl="node2" presStyleIdx="0" presStyleCnt="3"/>
      <dgm:spPr/>
      <dgm:t>
        <a:bodyPr/>
        <a:lstStyle/>
        <a:p>
          <a:endParaRPr lang="en-IN"/>
        </a:p>
      </dgm:t>
    </dgm:pt>
    <dgm:pt modelId="{201FCFBE-F0A5-FE44-9CB9-9BCF903EC775}" type="pres">
      <dgm:prSet presAssocID="{5A497F45-6BB2-7645-8908-B8F231C9103B}" presName="hierChild4" presStyleCnt="0"/>
      <dgm:spPr/>
    </dgm:pt>
    <dgm:pt modelId="{5B5294EE-D3DC-CA4F-B011-727434AC99D8}" type="pres">
      <dgm:prSet presAssocID="{5A497F45-6BB2-7645-8908-B8F231C9103B}" presName="hierChild5" presStyleCnt="0"/>
      <dgm:spPr/>
    </dgm:pt>
    <dgm:pt modelId="{1F4095B9-48DA-5C4E-B5D3-0D61F50CD5BD}" type="pres">
      <dgm:prSet presAssocID="{063D186B-5BBD-5844-B6D2-5E27E9FB4894}" presName="Name35" presStyleLbl="parChTrans1D2" presStyleIdx="1" presStyleCnt="3"/>
      <dgm:spPr/>
      <dgm:t>
        <a:bodyPr/>
        <a:lstStyle/>
        <a:p>
          <a:endParaRPr lang="en-IN"/>
        </a:p>
      </dgm:t>
    </dgm:pt>
    <dgm:pt modelId="{E089AB88-5DA9-274E-A322-4456B822B467}" type="pres">
      <dgm:prSet presAssocID="{42A791AC-D781-5E48-8F2B-653B7F2F5FD2}" presName="hierRoot2" presStyleCnt="0">
        <dgm:presLayoutVars>
          <dgm:hierBranch/>
        </dgm:presLayoutVars>
      </dgm:prSet>
      <dgm:spPr/>
    </dgm:pt>
    <dgm:pt modelId="{2A623C91-04F5-8F4C-96EA-A2B9F27C10AC}" type="pres">
      <dgm:prSet presAssocID="{42A791AC-D781-5E48-8F2B-653B7F2F5FD2}" presName="rootComposite" presStyleCnt="0"/>
      <dgm:spPr/>
    </dgm:pt>
    <dgm:pt modelId="{FE08B6B9-7B3B-0D47-A86B-659793091647}" type="pres">
      <dgm:prSet presAssocID="{42A791AC-D781-5E48-8F2B-653B7F2F5FD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383A949-EA91-8345-855E-0F48948DE6C9}" type="pres">
      <dgm:prSet presAssocID="{42A791AC-D781-5E48-8F2B-653B7F2F5FD2}" presName="rootConnector" presStyleLbl="node2" presStyleIdx="1" presStyleCnt="3"/>
      <dgm:spPr/>
      <dgm:t>
        <a:bodyPr/>
        <a:lstStyle/>
        <a:p>
          <a:endParaRPr lang="en-IN"/>
        </a:p>
      </dgm:t>
    </dgm:pt>
    <dgm:pt modelId="{58AD81B7-B487-5140-A313-065550B0294E}" type="pres">
      <dgm:prSet presAssocID="{42A791AC-D781-5E48-8F2B-653B7F2F5FD2}" presName="hierChild4" presStyleCnt="0"/>
      <dgm:spPr/>
    </dgm:pt>
    <dgm:pt modelId="{ADE93ED0-27F1-344E-865B-5E493A5867DB}" type="pres">
      <dgm:prSet presAssocID="{42A791AC-D781-5E48-8F2B-653B7F2F5FD2}" presName="hierChild5" presStyleCnt="0"/>
      <dgm:spPr/>
    </dgm:pt>
    <dgm:pt modelId="{80D39E87-9A66-704C-964F-74ABC25FDCF5}" type="pres">
      <dgm:prSet presAssocID="{748D8AE3-74B2-E944-8DE9-7EBA086288F4}" presName="Name35" presStyleLbl="parChTrans1D2" presStyleIdx="2" presStyleCnt="3"/>
      <dgm:spPr/>
      <dgm:t>
        <a:bodyPr/>
        <a:lstStyle/>
        <a:p>
          <a:endParaRPr lang="en-IN"/>
        </a:p>
      </dgm:t>
    </dgm:pt>
    <dgm:pt modelId="{8CCD0EF6-C9AA-9941-A489-A5078FCC25CE}" type="pres">
      <dgm:prSet presAssocID="{DB06EAD3-DB75-B947-B6E5-349D39AF729D}" presName="hierRoot2" presStyleCnt="0">
        <dgm:presLayoutVars>
          <dgm:hierBranch/>
        </dgm:presLayoutVars>
      </dgm:prSet>
      <dgm:spPr/>
    </dgm:pt>
    <dgm:pt modelId="{C60EA0CF-812D-C445-8CD0-8EC87B55835A}" type="pres">
      <dgm:prSet presAssocID="{DB06EAD3-DB75-B947-B6E5-349D39AF729D}" presName="rootComposite" presStyleCnt="0"/>
      <dgm:spPr/>
    </dgm:pt>
    <dgm:pt modelId="{F2519636-343D-AE45-98D6-FCADB95A6D0F}" type="pres">
      <dgm:prSet presAssocID="{DB06EAD3-DB75-B947-B6E5-349D39AF72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A63A4A0-C791-8C4B-84DF-998BC45FA748}" type="pres">
      <dgm:prSet presAssocID="{DB06EAD3-DB75-B947-B6E5-349D39AF729D}" presName="rootConnector" presStyleLbl="node2" presStyleIdx="2" presStyleCnt="3"/>
      <dgm:spPr/>
      <dgm:t>
        <a:bodyPr/>
        <a:lstStyle/>
        <a:p>
          <a:endParaRPr lang="en-IN"/>
        </a:p>
      </dgm:t>
    </dgm:pt>
    <dgm:pt modelId="{812389DD-BFEF-7648-8901-387EA5F2CA6D}" type="pres">
      <dgm:prSet presAssocID="{DB06EAD3-DB75-B947-B6E5-349D39AF729D}" presName="hierChild4" presStyleCnt="0"/>
      <dgm:spPr/>
    </dgm:pt>
    <dgm:pt modelId="{5E230303-1669-9C4B-AAF6-F668086D8EEB}" type="pres">
      <dgm:prSet presAssocID="{DB06EAD3-DB75-B947-B6E5-349D39AF729D}" presName="hierChild5" presStyleCnt="0"/>
      <dgm:spPr/>
    </dgm:pt>
    <dgm:pt modelId="{350E710C-14B1-7B42-B135-1172E851257A}" type="pres">
      <dgm:prSet presAssocID="{1D8E4C94-E0CD-E34F-B9C2-7CBBD00F9C0E}" presName="hierChild3" presStyleCnt="0"/>
      <dgm:spPr/>
    </dgm:pt>
  </dgm:ptLst>
  <dgm:cxnLst>
    <dgm:cxn modelId="{1A513FA8-6C2D-BE4D-904C-E86CCE3053F2}" srcId="{1D8E4C94-E0CD-E34F-B9C2-7CBBD00F9C0E}" destId="{42A791AC-D781-5E48-8F2B-653B7F2F5FD2}" srcOrd="1" destOrd="0" parTransId="{063D186B-5BBD-5844-B6D2-5E27E9FB4894}" sibTransId="{B266CC86-E755-A34B-8B6F-74A5D47D59B5}"/>
    <dgm:cxn modelId="{58CA7543-143E-954F-BC89-E817C0D4A8FF}" type="presOf" srcId="{DB06EAD3-DB75-B947-B6E5-349D39AF729D}" destId="{3A63A4A0-C791-8C4B-84DF-998BC45FA748}" srcOrd="1" destOrd="0" presId="urn:microsoft.com/office/officeart/2005/8/layout/orgChart1"/>
    <dgm:cxn modelId="{3A9440CF-88FF-2E48-8583-A1850DB27526}" type="presOf" srcId="{748D8AE3-74B2-E944-8DE9-7EBA086288F4}" destId="{80D39E87-9A66-704C-964F-74ABC25FDCF5}" srcOrd="0" destOrd="0" presId="urn:microsoft.com/office/officeart/2005/8/layout/orgChart1"/>
    <dgm:cxn modelId="{8DA06EAD-B5A3-9146-A27E-1DA6B7EE8FD3}" type="presOf" srcId="{5A497F45-6BB2-7645-8908-B8F231C9103B}" destId="{149A2084-036E-4B47-8319-4C31CEA0F5BE}" srcOrd="1" destOrd="0" presId="urn:microsoft.com/office/officeart/2005/8/layout/orgChart1"/>
    <dgm:cxn modelId="{8D59E65A-E89E-304F-9AD0-3DE8E6EBBA78}" type="presOf" srcId="{5A497F45-6BB2-7645-8908-B8F231C9103B}" destId="{E337CB51-77EE-0042-86DF-BEC9992A6612}" srcOrd="0" destOrd="0" presId="urn:microsoft.com/office/officeart/2005/8/layout/orgChart1"/>
    <dgm:cxn modelId="{6738CA8A-A10D-D642-B736-31AFF87008C4}" type="presOf" srcId="{063D186B-5BBD-5844-B6D2-5E27E9FB4894}" destId="{1F4095B9-48DA-5C4E-B5D3-0D61F50CD5BD}" srcOrd="0" destOrd="0" presId="urn:microsoft.com/office/officeart/2005/8/layout/orgChart1"/>
    <dgm:cxn modelId="{84797A54-0ED0-5147-BE08-9890260A459F}" type="presOf" srcId="{4413F722-CD1B-7C41-B3F5-6DF03AA99130}" destId="{9C62AD9B-7DB6-104E-876B-31FFEB959E31}" srcOrd="0" destOrd="0" presId="urn:microsoft.com/office/officeart/2005/8/layout/orgChart1"/>
    <dgm:cxn modelId="{70A4B824-30AD-5A41-B95F-B365A21EBF3B}" srcId="{6B9AE854-44C8-F44D-A4A7-EDDA1C720DF8}" destId="{1D8E4C94-E0CD-E34F-B9C2-7CBBD00F9C0E}" srcOrd="0" destOrd="0" parTransId="{81BA613B-B40C-B340-A20D-218B5E2BE25C}" sibTransId="{F22391E9-1C9E-2C4D-8DCB-8735E2098F4F}"/>
    <dgm:cxn modelId="{EA0871AC-A981-A24B-A399-550A696A0800}" type="presOf" srcId="{1D8E4C94-E0CD-E34F-B9C2-7CBBD00F9C0E}" destId="{2B862196-3C4A-FC48-B5D2-E9BE65641406}" srcOrd="0" destOrd="0" presId="urn:microsoft.com/office/officeart/2005/8/layout/orgChart1"/>
    <dgm:cxn modelId="{DD30BA25-D5E4-094F-894B-50381902DEEC}" type="presOf" srcId="{6B9AE854-44C8-F44D-A4A7-EDDA1C720DF8}" destId="{DD3076C1-2E1C-6B40-8261-219CD9D26080}" srcOrd="0" destOrd="0" presId="urn:microsoft.com/office/officeart/2005/8/layout/orgChart1"/>
    <dgm:cxn modelId="{6985D938-30E0-3F41-9FE1-AC11248DC260}" type="presOf" srcId="{DB06EAD3-DB75-B947-B6E5-349D39AF729D}" destId="{F2519636-343D-AE45-98D6-FCADB95A6D0F}" srcOrd="0" destOrd="0" presId="urn:microsoft.com/office/officeart/2005/8/layout/orgChart1"/>
    <dgm:cxn modelId="{51CFDA7E-C912-584A-9C77-DD1D7761CBCC}" srcId="{1D8E4C94-E0CD-E34F-B9C2-7CBBD00F9C0E}" destId="{DB06EAD3-DB75-B947-B6E5-349D39AF729D}" srcOrd="2" destOrd="0" parTransId="{748D8AE3-74B2-E944-8DE9-7EBA086288F4}" sibTransId="{F9F60ADF-C39E-A545-9C86-07D10E0320CF}"/>
    <dgm:cxn modelId="{273572B6-65C2-664B-9380-CAB52DEBA5F2}" srcId="{1D8E4C94-E0CD-E34F-B9C2-7CBBD00F9C0E}" destId="{5A497F45-6BB2-7645-8908-B8F231C9103B}" srcOrd="0" destOrd="0" parTransId="{4413F722-CD1B-7C41-B3F5-6DF03AA99130}" sibTransId="{15309C31-AED8-AF42-BDB2-A9EB02ECC84B}"/>
    <dgm:cxn modelId="{71B53721-F0C4-FA41-AF06-EBBB1CFCC442}" type="presOf" srcId="{42A791AC-D781-5E48-8F2B-653B7F2F5FD2}" destId="{7383A949-EA91-8345-855E-0F48948DE6C9}" srcOrd="1" destOrd="0" presId="urn:microsoft.com/office/officeart/2005/8/layout/orgChart1"/>
    <dgm:cxn modelId="{52BB0AAF-1D26-A246-93F7-07015E108C0B}" type="presOf" srcId="{1D8E4C94-E0CD-E34F-B9C2-7CBBD00F9C0E}" destId="{2C1FA6E2-0720-AE49-91B7-2584D67F0887}" srcOrd="1" destOrd="0" presId="urn:microsoft.com/office/officeart/2005/8/layout/orgChart1"/>
    <dgm:cxn modelId="{8EF540D8-6F5F-7A41-9933-E660FEF62873}" type="presOf" srcId="{42A791AC-D781-5E48-8F2B-653B7F2F5FD2}" destId="{FE08B6B9-7B3B-0D47-A86B-659793091647}" srcOrd="0" destOrd="0" presId="urn:microsoft.com/office/officeart/2005/8/layout/orgChart1"/>
    <dgm:cxn modelId="{B7538DA4-68B2-684D-9BDF-4DBD854D7B7F}" type="presParOf" srcId="{DD3076C1-2E1C-6B40-8261-219CD9D26080}" destId="{030383F7-304E-374C-854C-29A66B7B0EF3}" srcOrd="0" destOrd="0" presId="urn:microsoft.com/office/officeart/2005/8/layout/orgChart1"/>
    <dgm:cxn modelId="{F8325A23-E3CF-2B42-AC52-FEB531D09A85}" type="presParOf" srcId="{030383F7-304E-374C-854C-29A66B7B0EF3}" destId="{863D83FD-AA2A-BE49-9E19-F941118681D4}" srcOrd="0" destOrd="0" presId="urn:microsoft.com/office/officeart/2005/8/layout/orgChart1"/>
    <dgm:cxn modelId="{CB6B65B5-C33C-DB42-A560-17C6BC9BF613}" type="presParOf" srcId="{863D83FD-AA2A-BE49-9E19-F941118681D4}" destId="{2B862196-3C4A-FC48-B5D2-E9BE65641406}" srcOrd="0" destOrd="0" presId="urn:microsoft.com/office/officeart/2005/8/layout/orgChart1"/>
    <dgm:cxn modelId="{4329F29E-D3D3-0A44-8108-C9AFF656E0C3}" type="presParOf" srcId="{863D83FD-AA2A-BE49-9E19-F941118681D4}" destId="{2C1FA6E2-0720-AE49-91B7-2584D67F0887}" srcOrd="1" destOrd="0" presId="urn:microsoft.com/office/officeart/2005/8/layout/orgChart1"/>
    <dgm:cxn modelId="{A78DAA23-7523-DC4C-B2D6-FB4E7921034B}" type="presParOf" srcId="{030383F7-304E-374C-854C-29A66B7B0EF3}" destId="{F7268FFF-7B96-004D-9B45-AC44653B4814}" srcOrd="1" destOrd="0" presId="urn:microsoft.com/office/officeart/2005/8/layout/orgChart1"/>
    <dgm:cxn modelId="{9F0CF67F-681B-E541-8C3C-ACEC0F49F8DE}" type="presParOf" srcId="{F7268FFF-7B96-004D-9B45-AC44653B4814}" destId="{9C62AD9B-7DB6-104E-876B-31FFEB959E31}" srcOrd="0" destOrd="0" presId="urn:microsoft.com/office/officeart/2005/8/layout/orgChart1"/>
    <dgm:cxn modelId="{3BA04D48-E57F-4947-B288-1AD76191F156}" type="presParOf" srcId="{F7268FFF-7B96-004D-9B45-AC44653B4814}" destId="{249D9F25-52AA-E74A-8837-EA575306F3CA}" srcOrd="1" destOrd="0" presId="urn:microsoft.com/office/officeart/2005/8/layout/orgChart1"/>
    <dgm:cxn modelId="{FD287C7B-2C27-6D44-A170-8636E46E520C}" type="presParOf" srcId="{249D9F25-52AA-E74A-8837-EA575306F3CA}" destId="{FC5EA5A6-95AA-E54D-922C-6A9E70DBC056}" srcOrd="0" destOrd="0" presId="urn:microsoft.com/office/officeart/2005/8/layout/orgChart1"/>
    <dgm:cxn modelId="{618F1B52-31D7-5447-BAD4-3943D981F8F1}" type="presParOf" srcId="{FC5EA5A6-95AA-E54D-922C-6A9E70DBC056}" destId="{E337CB51-77EE-0042-86DF-BEC9992A6612}" srcOrd="0" destOrd="0" presId="urn:microsoft.com/office/officeart/2005/8/layout/orgChart1"/>
    <dgm:cxn modelId="{82602C85-A20C-D242-82C1-C491883D3945}" type="presParOf" srcId="{FC5EA5A6-95AA-E54D-922C-6A9E70DBC056}" destId="{149A2084-036E-4B47-8319-4C31CEA0F5BE}" srcOrd="1" destOrd="0" presId="urn:microsoft.com/office/officeart/2005/8/layout/orgChart1"/>
    <dgm:cxn modelId="{5A1297C7-681B-CD4F-9237-CCD497FE5799}" type="presParOf" srcId="{249D9F25-52AA-E74A-8837-EA575306F3CA}" destId="{201FCFBE-F0A5-FE44-9CB9-9BCF903EC775}" srcOrd="1" destOrd="0" presId="urn:microsoft.com/office/officeart/2005/8/layout/orgChart1"/>
    <dgm:cxn modelId="{AC8723D6-C3F2-AE4F-8E89-0D892B2E664B}" type="presParOf" srcId="{249D9F25-52AA-E74A-8837-EA575306F3CA}" destId="{5B5294EE-D3DC-CA4F-B011-727434AC99D8}" srcOrd="2" destOrd="0" presId="urn:microsoft.com/office/officeart/2005/8/layout/orgChart1"/>
    <dgm:cxn modelId="{31738739-298C-5646-BA69-D809DD1BB993}" type="presParOf" srcId="{F7268FFF-7B96-004D-9B45-AC44653B4814}" destId="{1F4095B9-48DA-5C4E-B5D3-0D61F50CD5BD}" srcOrd="2" destOrd="0" presId="urn:microsoft.com/office/officeart/2005/8/layout/orgChart1"/>
    <dgm:cxn modelId="{1C913524-9581-A342-8FF4-90D41CFB2736}" type="presParOf" srcId="{F7268FFF-7B96-004D-9B45-AC44653B4814}" destId="{E089AB88-5DA9-274E-A322-4456B822B467}" srcOrd="3" destOrd="0" presId="urn:microsoft.com/office/officeart/2005/8/layout/orgChart1"/>
    <dgm:cxn modelId="{93B2779C-4B24-E341-A994-D9AA3105E4F6}" type="presParOf" srcId="{E089AB88-5DA9-274E-A322-4456B822B467}" destId="{2A623C91-04F5-8F4C-96EA-A2B9F27C10AC}" srcOrd="0" destOrd="0" presId="urn:microsoft.com/office/officeart/2005/8/layout/orgChart1"/>
    <dgm:cxn modelId="{46A4733B-D858-0748-9C8C-326B8B0C07BC}" type="presParOf" srcId="{2A623C91-04F5-8F4C-96EA-A2B9F27C10AC}" destId="{FE08B6B9-7B3B-0D47-A86B-659793091647}" srcOrd="0" destOrd="0" presId="urn:microsoft.com/office/officeart/2005/8/layout/orgChart1"/>
    <dgm:cxn modelId="{AEADB436-D853-CA40-A84E-92CFE8EB2B13}" type="presParOf" srcId="{2A623C91-04F5-8F4C-96EA-A2B9F27C10AC}" destId="{7383A949-EA91-8345-855E-0F48948DE6C9}" srcOrd="1" destOrd="0" presId="urn:microsoft.com/office/officeart/2005/8/layout/orgChart1"/>
    <dgm:cxn modelId="{12ECA9A4-6DCE-694B-AB18-65931F0657AB}" type="presParOf" srcId="{E089AB88-5DA9-274E-A322-4456B822B467}" destId="{58AD81B7-B487-5140-A313-065550B0294E}" srcOrd="1" destOrd="0" presId="urn:microsoft.com/office/officeart/2005/8/layout/orgChart1"/>
    <dgm:cxn modelId="{17A2B303-017B-F546-ADBE-B9338B7E90AE}" type="presParOf" srcId="{E089AB88-5DA9-274E-A322-4456B822B467}" destId="{ADE93ED0-27F1-344E-865B-5E493A5867DB}" srcOrd="2" destOrd="0" presId="urn:microsoft.com/office/officeart/2005/8/layout/orgChart1"/>
    <dgm:cxn modelId="{D9464A12-FE92-674B-8C17-7BD542A55B34}" type="presParOf" srcId="{F7268FFF-7B96-004D-9B45-AC44653B4814}" destId="{80D39E87-9A66-704C-964F-74ABC25FDCF5}" srcOrd="4" destOrd="0" presId="urn:microsoft.com/office/officeart/2005/8/layout/orgChart1"/>
    <dgm:cxn modelId="{28F4D680-CA3E-AE47-A884-4543DFFABD03}" type="presParOf" srcId="{F7268FFF-7B96-004D-9B45-AC44653B4814}" destId="{8CCD0EF6-C9AA-9941-A489-A5078FCC25CE}" srcOrd="5" destOrd="0" presId="urn:microsoft.com/office/officeart/2005/8/layout/orgChart1"/>
    <dgm:cxn modelId="{30A03B51-7689-1F49-BCE4-36604D9E9EB8}" type="presParOf" srcId="{8CCD0EF6-C9AA-9941-A489-A5078FCC25CE}" destId="{C60EA0CF-812D-C445-8CD0-8EC87B55835A}" srcOrd="0" destOrd="0" presId="urn:microsoft.com/office/officeart/2005/8/layout/orgChart1"/>
    <dgm:cxn modelId="{4120013E-88F3-204E-AAC7-F00606ED0261}" type="presParOf" srcId="{C60EA0CF-812D-C445-8CD0-8EC87B55835A}" destId="{F2519636-343D-AE45-98D6-FCADB95A6D0F}" srcOrd="0" destOrd="0" presId="urn:microsoft.com/office/officeart/2005/8/layout/orgChart1"/>
    <dgm:cxn modelId="{8AD0DD61-258F-0342-8012-AC110D732156}" type="presParOf" srcId="{C60EA0CF-812D-C445-8CD0-8EC87B55835A}" destId="{3A63A4A0-C791-8C4B-84DF-998BC45FA748}" srcOrd="1" destOrd="0" presId="urn:microsoft.com/office/officeart/2005/8/layout/orgChart1"/>
    <dgm:cxn modelId="{FF281B74-016F-024F-BC79-22FBBF4857C6}" type="presParOf" srcId="{8CCD0EF6-C9AA-9941-A489-A5078FCC25CE}" destId="{812389DD-BFEF-7648-8901-387EA5F2CA6D}" srcOrd="1" destOrd="0" presId="urn:microsoft.com/office/officeart/2005/8/layout/orgChart1"/>
    <dgm:cxn modelId="{7FB63C76-97E5-3948-B05F-B2A777CFFB72}" type="presParOf" srcId="{8CCD0EF6-C9AA-9941-A489-A5078FCC25CE}" destId="{5E230303-1669-9C4B-AAF6-F668086D8EEB}" srcOrd="2" destOrd="0" presId="urn:microsoft.com/office/officeart/2005/8/layout/orgChart1"/>
    <dgm:cxn modelId="{E4CC55A2-29D9-B547-B31C-D039D519C5D2}" type="presParOf" srcId="{030383F7-304E-374C-854C-29A66B7B0EF3}" destId="{350E710C-14B1-7B42-B135-1172E85125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9799D-D388-D74F-B1AB-604A1821D2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35E5475-2AA0-B24C-9542-0F0CCA0156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PROPERTIES </a:t>
          </a:r>
        </a:p>
      </dgm:t>
    </dgm:pt>
    <dgm:pt modelId="{8F8496E2-AAE0-3848-B4E6-B12E84BFDF36}" type="parTrans" cxnId="{7C2C1A4D-1B66-B447-9129-C6FE0A716B36}">
      <dgm:prSet/>
      <dgm:spPr/>
    </dgm:pt>
    <dgm:pt modelId="{22B6075B-847A-044A-8D48-212D885ACE30}" type="sibTrans" cxnId="{7C2C1A4D-1B66-B447-9129-C6FE0A716B36}">
      <dgm:prSet/>
      <dgm:spPr/>
    </dgm:pt>
    <dgm:pt modelId="{DF183DDC-EDF2-8547-BDEE-710D50AFDF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PHYSICAL</a:t>
          </a: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</dgm:t>
    </dgm:pt>
    <dgm:pt modelId="{3B5999D0-6916-2444-A1AB-CD2A265A2AAE}" type="parTrans" cxnId="{150F62B9-C09F-5B4F-BE77-13A286BEA0F4}">
      <dgm:prSet/>
      <dgm:spPr/>
    </dgm:pt>
    <dgm:pt modelId="{83C5CC95-ED47-CF44-9A07-B6A80319396F}" type="sibTrans" cxnId="{150F62B9-C09F-5B4F-BE77-13A286BEA0F4}">
      <dgm:prSet/>
      <dgm:spPr/>
    </dgm:pt>
    <dgm:pt modelId="{4EF39FFA-F68E-324F-B263-4B31355F6F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MECHANICAL</a:t>
          </a:r>
        </a:p>
      </dgm:t>
    </dgm:pt>
    <dgm:pt modelId="{729DED4F-6B7C-714E-98BE-C35DAE0ADF34}" type="parTrans" cxnId="{95255F87-2F52-204F-B736-21218D438750}">
      <dgm:prSet/>
      <dgm:spPr/>
    </dgm:pt>
    <dgm:pt modelId="{2355D17D-0C2A-714E-9CBB-683D5139A91C}" type="sibTrans" cxnId="{95255F87-2F52-204F-B736-21218D438750}">
      <dgm:prSet/>
      <dgm:spPr/>
    </dgm:pt>
    <dgm:pt modelId="{370E4BFF-5DAA-714C-AA64-658F701594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</a:rPr>
            <a:t>CLINICAL</a:t>
          </a:r>
        </a:p>
      </dgm:t>
    </dgm:pt>
    <dgm:pt modelId="{2F09C649-60A7-F94F-AD9C-49933E62F3BD}" type="parTrans" cxnId="{461A0AE2-131B-7A43-8BC5-79E5190716EC}">
      <dgm:prSet/>
      <dgm:spPr/>
    </dgm:pt>
    <dgm:pt modelId="{6CC504C4-5E75-9643-9BE1-B8C14E692385}" type="sibTrans" cxnId="{461A0AE2-131B-7A43-8BC5-79E5190716EC}">
      <dgm:prSet/>
      <dgm:spPr/>
    </dgm:pt>
    <dgm:pt modelId="{B26BCF69-77B6-E34B-9CF6-5E48C4430A0D}" type="pres">
      <dgm:prSet presAssocID="{3929799D-D388-D74F-B1AB-604A1821D2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FC26B6-D5C7-4C4C-A37D-644BE19FC3C8}" type="pres">
      <dgm:prSet presAssocID="{035E5475-2AA0-B24C-9542-0F0CCA015600}" presName="hierRoot1" presStyleCnt="0">
        <dgm:presLayoutVars>
          <dgm:hierBranch/>
        </dgm:presLayoutVars>
      </dgm:prSet>
      <dgm:spPr/>
    </dgm:pt>
    <dgm:pt modelId="{50D60FD1-139D-4E4B-8576-F84FBF800B69}" type="pres">
      <dgm:prSet presAssocID="{035E5475-2AA0-B24C-9542-0F0CCA015600}" presName="rootComposite1" presStyleCnt="0"/>
      <dgm:spPr/>
    </dgm:pt>
    <dgm:pt modelId="{274E3E9C-973B-6E4A-A491-CA166FD90EFD}" type="pres">
      <dgm:prSet presAssocID="{035E5475-2AA0-B24C-9542-0F0CCA0156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A95C26E-7EBB-4941-9267-EF27D923498A}" type="pres">
      <dgm:prSet presAssocID="{035E5475-2AA0-B24C-9542-0F0CCA015600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BD4F9F0-EEE8-3147-AD9E-14EEF1BCB5DE}" type="pres">
      <dgm:prSet presAssocID="{035E5475-2AA0-B24C-9542-0F0CCA015600}" presName="hierChild2" presStyleCnt="0"/>
      <dgm:spPr/>
    </dgm:pt>
    <dgm:pt modelId="{3D44428D-6D0A-FE4D-86D4-A0EED163F102}" type="pres">
      <dgm:prSet presAssocID="{3B5999D0-6916-2444-A1AB-CD2A265A2AAE}" presName="Name35" presStyleLbl="parChTrans1D2" presStyleIdx="0" presStyleCnt="3"/>
      <dgm:spPr/>
    </dgm:pt>
    <dgm:pt modelId="{5FB90DBC-6CB7-EF4B-B435-07289BA77FF5}" type="pres">
      <dgm:prSet presAssocID="{DF183DDC-EDF2-8547-BDEE-710D50AFDF5F}" presName="hierRoot2" presStyleCnt="0">
        <dgm:presLayoutVars>
          <dgm:hierBranch/>
        </dgm:presLayoutVars>
      </dgm:prSet>
      <dgm:spPr/>
    </dgm:pt>
    <dgm:pt modelId="{8AF049F9-5156-8B44-9A01-282C0FE1BA44}" type="pres">
      <dgm:prSet presAssocID="{DF183DDC-EDF2-8547-BDEE-710D50AFDF5F}" presName="rootComposite" presStyleCnt="0"/>
      <dgm:spPr/>
    </dgm:pt>
    <dgm:pt modelId="{D0176176-EAAF-0343-9A48-E72601545C93}" type="pres">
      <dgm:prSet presAssocID="{DF183DDC-EDF2-8547-BDEE-710D50AFDF5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3C91A58-2D03-7B44-979C-9ADEABF7524D}" type="pres">
      <dgm:prSet presAssocID="{DF183DDC-EDF2-8547-BDEE-710D50AFDF5F}" presName="rootConnector" presStyleLbl="node2" presStyleIdx="0" presStyleCnt="3"/>
      <dgm:spPr/>
      <dgm:t>
        <a:bodyPr/>
        <a:lstStyle/>
        <a:p>
          <a:endParaRPr lang="en-IN"/>
        </a:p>
      </dgm:t>
    </dgm:pt>
    <dgm:pt modelId="{502428CD-D13A-D543-B4C6-CA324E790AD5}" type="pres">
      <dgm:prSet presAssocID="{DF183DDC-EDF2-8547-BDEE-710D50AFDF5F}" presName="hierChild4" presStyleCnt="0"/>
      <dgm:spPr/>
    </dgm:pt>
    <dgm:pt modelId="{8D655B86-A0AE-584C-B091-93023E2625ED}" type="pres">
      <dgm:prSet presAssocID="{DF183DDC-EDF2-8547-BDEE-710D50AFDF5F}" presName="hierChild5" presStyleCnt="0"/>
      <dgm:spPr/>
    </dgm:pt>
    <dgm:pt modelId="{6A9B347C-0724-324A-8B2C-2BB727F18D3A}" type="pres">
      <dgm:prSet presAssocID="{729DED4F-6B7C-714E-98BE-C35DAE0ADF34}" presName="Name35" presStyleLbl="parChTrans1D2" presStyleIdx="1" presStyleCnt="3"/>
      <dgm:spPr/>
    </dgm:pt>
    <dgm:pt modelId="{DA15F82A-1200-E942-B849-F163570507F7}" type="pres">
      <dgm:prSet presAssocID="{4EF39FFA-F68E-324F-B263-4B31355F6F50}" presName="hierRoot2" presStyleCnt="0">
        <dgm:presLayoutVars>
          <dgm:hierBranch/>
        </dgm:presLayoutVars>
      </dgm:prSet>
      <dgm:spPr/>
    </dgm:pt>
    <dgm:pt modelId="{85558594-BCB4-1641-B402-292EA6150176}" type="pres">
      <dgm:prSet presAssocID="{4EF39FFA-F68E-324F-B263-4B31355F6F50}" presName="rootComposite" presStyleCnt="0"/>
      <dgm:spPr/>
    </dgm:pt>
    <dgm:pt modelId="{2B81B7B1-1286-B243-8D96-C197B1F218AF}" type="pres">
      <dgm:prSet presAssocID="{4EF39FFA-F68E-324F-B263-4B31355F6F5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5CA6BA1-2543-2D4D-AB5A-9487339ABBD4}" type="pres">
      <dgm:prSet presAssocID="{4EF39FFA-F68E-324F-B263-4B31355F6F50}" presName="rootConnector" presStyleLbl="node2" presStyleIdx="1" presStyleCnt="3"/>
      <dgm:spPr/>
      <dgm:t>
        <a:bodyPr/>
        <a:lstStyle/>
        <a:p>
          <a:endParaRPr lang="en-IN"/>
        </a:p>
      </dgm:t>
    </dgm:pt>
    <dgm:pt modelId="{172C8CFE-6A82-2D40-8FAA-991D50BBA4BB}" type="pres">
      <dgm:prSet presAssocID="{4EF39FFA-F68E-324F-B263-4B31355F6F50}" presName="hierChild4" presStyleCnt="0"/>
      <dgm:spPr/>
    </dgm:pt>
    <dgm:pt modelId="{76BD813B-C52B-3949-B5B9-D8308F6124EA}" type="pres">
      <dgm:prSet presAssocID="{4EF39FFA-F68E-324F-B263-4B31355F6F50}" presName="hierChild5" presStyleCnt="0"/>
      <dgm:spPr/>
    </dgm:pt>
    <dgm:pt modelId="{342119EC-9743-5245-9D36-AA3521BCF886}" type="pres">
      <dgm:prSet presAssocID="{2F09C649-60A7-F94F-AD9C-49933E62F3BD}" presName="Name35" presStyleLbl="parChTrans1D2" presStyleIdx="2" presStyleCnt="3"/>
      <dgm:spPr/>
    </dgm:pt>
    <dgm:pt modelId="{DD88BD6D-8EC2-984C-A407-5036073FC229}" type="pres">
      <dgm:prSet presAssocID="{370E4BFF-5DAA-714C-AA64-658F70159452}" presName="hierRoot2" presStyleCnt="0">
        <dgm:presLayoutVars>
          <dgm:hierBranch/>
        </dgm:presLayoutVars>
      </dgm:prSet>
      <dgm:spPr/>
    </dgm:pt>
    <dgm:pt modelId="{D1369AF2-F155-3C4C-A156-72156DE80140}" type="pres">
      <dgm:prSet presAssocID="{370E4BFF-5DAA-714C-AA64-658F70159452}" presName="rootComposite" presStyleCnt="0"/>
      <dgm:spPr/>
    </dgm:pt>
    <dgm:pt modelId="{A0BD776E-0716-DB41-B019-FA3DEB80A451}" type="pres">
      <dgm:prSet presAssocID="{370E4BFF-5DAA-714C-AA64-658F701594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35B8E0A-333F-2144-914E-A07E55146E62}" type="pres">
      <dgm:prSet presAssocID="{370E4BFF-5DAA-714C-AA64-658F70159452}" presName="rootConnector" presStyleLbl="node2" presStyleIdx="2" presStyleCnt="3"/>
      <dgm:spPr/>
      <dgm:t>
        <a:bodyPr/>
        <a:lstStyle/>
        <a:p>
          <a:endParaRPr lang="en-IN"/>
        </a:p>
      </dgm:t>
    </dgm:pt>
    <dgm:pt modelId="{CB7836C5-0E4C-8B4A-B844-3CAEA9CA7FDD}" type="pres">
      <dgm:prSet presAssocID="{370E4BFF-5DAA-714C-AA64-658F70159452}" presName="hierChild4" presStyleCnt="0"/>
      <dgm:spPr/>
    </dgm:pt>
    <dgm:pt modelId="{6C94AA03-9F92-534E-B0C2-C17106DEB200}" type="pres">
      <dgm:prSet presAssocID="{370E4BFF-5DAA-714C-AA64-658F70159452}" presName="hierChild5" presStyleCnt="0"/>
      <dgm:spPr/>
    </dgm:pt>
    <dgm:pt modelId="{8830E0E5-602D-684E-AE6F-5A1469C5458D}" type="pres">
      <dgm:prSet presAssocID="{035E5475-2AA0-B24C-9542-0F0CCA015600}" presName="hierChild3" presStyleCnt="0"/>
      <dgm:spPr/>
    </dgm:pt>
  </dgm:ptLst>
  <dgm:cxnLst>
    <dgm:cxn modelId="{461A0AE2-131B-7A43-8BC5-79E5190716EC}" srcId="{035E5475-2AA0-B24C-9542-0F0CCA015600}" destId="{370E4BFF-5DAA-714C-AA64-658F70159452}" srcOrd="2" destOrd="0" parTransId="{2F09C649-60A7-F94F-AD9C-49933E62F3BD}" sibTransId="{6CC504C4-5E75-9643-9BE1-B8C14E692385}"/>
    <dgm:cxn modelId="{E64C0BD4-8AF6-B543-8283-2DC30D4CD43C}" type="presOf" srcId="{035E5475-2AA0-B24C-9542-0F0CCA015600}" destId="{9A95C26E-7EBB-4941-9267-EF27D923498A}" srcOrd="1" destOrd="0" presId="urn:microsoft.com/office/officeart/2005/8/layout/orgChart1"/>
    <dgm:cxn modelId="{90F3F507-9DEA-4C40-B767-A11DED3D7827}" type="presOf" srcId="{035E5475-2AA0-B24C-9542-0F0CCA015600}" destId="{274E3E9C-973B-6E4A-A491-CA166FD90EFD}" srcOrd="0" destOrd="0" presId="urn:microsoft.com/office/officeart/2005/8/layout/orgChart1"/>
    <dgm:cxn modelId="{CC29E644-59F1-8B4E-860F-98FFE3BA334A}" type="presOf" srcId="{3929799D-D388-D74F-B1AB-604A1821D2A0}" destId="{B26BCF69-77B6-E34B-9CF6-5E48C4430A0D}" srcOrd="0" destOrd="0" presId="urn:microsoft.com/office/officeart/2005/8/layout/orgChart1"/>
    <dgm:cxn modelId="{830E9CA4-398A-8047-9BFB-D18DC12B8228}" type="presOf" srcId="{2F09C649-60A7-F94F-AD9C-49933E62F3BD}" destId="{342119EC-9743-5245-9D36-AA3521BCF886}" srcOrd="0" destOrd="0" presId="urn:microsoft.com/office/officeart/2005/8/layout/orgChart1"/>
    <dgm:cxn modelId="{2D22CA9A-ECAA-4040-8F97-063AD8445DF2}" type="presOf" srcId="{DF183DDC-EDF2-8547-BDEE-710D50AFDF5F}" destId="{B3C91A58-2D03-7B44-979C-9ADEABF7524D}" srcOrd="1" destOrd="0" presId="urn:microsoft.com/office/officeart/2005/8/layout/orgChart1"/>
    <dgm:cxn modelId="{150F62B9-C09F-5B4F-BE77-13A286BEA0F4}" srcId="{035E5475-2AA0-B24C-9542-0F0CCA015600}" destId="{DF183DDC-EDF2-8547-BDEE-710D50AFDF5F}" srcOrd="0" destOrd="0" parTransId="{3B5999D0-6916-2444-A1AB-CD2A265A2AAE}" sibTransId="{83C5CC95-ED47-CF44-9A07-B6A80319396F}"/>
    <dgm:cxn modelId="{FFBD53A2-74B6-F44F-895B-8A0839B4DA0D}" type="presOf" srcId="{370E4BFF-5DAA-714C-AA64-658F70159452}" destId="{B35B8E0A-333F-2144-914E-A07E55146E62}" srcOrd="1" destOrd="0" presId="urn:microsoft.com/office/officeart/2005/8/layout/orgChart1"/>
    <dgm:cxn modelId="{370D10C5-9697-A940-970D-58C9AE301B16}" type="presOf" srcId="{4EF39FFA-F68E-324F-B263-4B31355F6F50}" destId="{2B81B7B1-1286-B243-8D96-C197B1F218AF}" srcOrd="0" destOrd="0" presId="urn:microsoft.com/office/officeart/2005/8/layout/orgChart1"/>
    <dgm:cxn modelId="{8C1EEE8F-D8C7-D548-BF43-BC890F07B5D3}" type="presOf" srcId="{DF183DDC-EDF2-8547-BDEE-710D50AFDF5F}" destId="{D0176176-EAAF-0343-9A48-E72601545C93}" srcOrd="0" destOrd="0" presId="urn:microsoft.com/office/officeart/2005/8/layout/orgChart1"/>
    <dgm:cxn modelId="{95255F87-2F52-204F-B736-21218D438750}" srcId="{035E5475-2AA0-B24C-9542-0F0CCA015600}" destId="{4EF39FFA-F68E-324F-B263-4B31355F6F50}" srcOrd="1" destOrd="0" parTransId="{729DED4F-6B7C-714E-98BE-C35DAE0ADF34}" sibTransId="{2355D17D-0C2A-714E-9CBB-683D5139A91C}"/>
    <dgm:cxn modelId="{4A504CA1-0A9F-9B47-B84C-71A12270916C}" type="presOf" srcId="{370E4BFF-5DAA-714C-AA64-658F70159452}" destId="{A0BD776E-0716-DB41-B019-FA3DEB80A451}" srcOrd="0" destOrd="0" presId="urn:microsoft.com/office/officeart/2005/8/layout/orgChart1"/>
    <dgm:cxn modelId="{D52B5A54-C67E-D24F-8040-696B4A79A3D7}" type="presOf" srcId="{3B5999D0-6916-2444-A1AB-CD2A265A2AAE}" destId="{3D44428D-6D0A-FE4D-86D4-A0EED163F102}" srcOrd="0" destOrd="0" presId="urn:microsoft.com/office/officeart/2005/8/layout/orgChart1"/>
    <dgm:cxn modelId="{E2118D69-02CA-E348-BF2B-BB8AE286937A}" type="presOf" srcId="{729DED4F-6B7C-714E-98BE-C35DAE0ADF34}" destId="{6A9B347C-0724-324A-8B2C-2BB727F18D3A}" srcOrd="0" destOrd="0" presId="urn:microsoft.com/office/officeart/2005/8/layout/orgChart1"/>
    <dgm:cxn modelId="{5E517E4C-7C59-0740-9BF2-B0AB7F43F5FE}" type="presOf" srcId="{4EF39FFA-F68E-324F-B263-4B31355F6F50}" destId="{D5CA6BA1-2543-2D4D-AB5A-9487339ABBD4}" srcOrd="1" destOrd="0" presId="urn:microsoft.com/office/officeart/2005/8/layout/orgChart1"/>
    <dgm:cxn modelId="{7C2C1A4D-1B66-B447-9129-C6FE0A716B36}" srcId="{3929799D-D388-D74F-B1AB-604A1821D2A0}" destId="{035E5475-2AA0-B24C-9542-0F0CCA015600}" srcOrd="0" destOrd="0" parTransId="{8F8496E2-AAE0-3848-B4E6-B12E84BFDF36}" sibTransId="{22B6075B-847A-044A-8D48-212D885ACE30}"/>
    <dgm:cxn modelId="{A9934775-B875-0743-A431-762642BBC7B0}" type="presParOf" srcId="{B26BCF69-77B6-E34B-9CF6-5E48C4430A0D}" destId="{96FC26B6-D5C7-4C4C-A37D-644BE19FC3C8}" srcOrd="0" destOrd="0" presId="urn:microsoft.com/office/officeart/2005/8/layout/orgChart1"/>
    <dgm:cxn modelId="{CC01B06E-EA70-2748-A541-E15CEFB3890A}" type="presParOf" srcId="{96FC26B6-D5C7-4C4C-A37D-644BE19FC3C8}" destId="{50D60FD1-139D-4E4B-8576-F84FBF800B69}" srcOrd="0" destOrd="0" presId="urn:microsoft.com/office/officeart/2005/8/layout/orgChart1"/>
    <dgm:cxn modelId="{F8854C5A-4CCF-924F-888E-17372F1EC9DD}" type="presParOf" srcId="{50D60FD1-139D-4E4B-8576-F84FBF800B69}" destId="{274E3E9C-973B-6E4A-A491-CA166FD90EFD}" srcOrd="0" destOrd="0" presId="urn:microsoft.com/office/officeart/2005/8/layout/orgChart1"/>
    <dgm:cxn modelId="{887E2807-4C62-8D4A-B602-63DE20723790}" type="presParOf" srcId="{50D60FD1-139D-4E4B-8576-F84FBF800B69}" destId="{9A95C26E-7EBB-4941-9267-EF27D923498A}" srcOrd="1" destOrd="0" presId="urn:microsoft.com/office/officeart/2005/8/layout/orgChart1"/>
    <dgm:cxn modelId="{0DF5B5D3-9B28-4C40-9D98-86F00A613ADA}" type="presParOf" srcId="{96FC26B6-D5C7-4C4C-A37D-644BE19FC3C8}" destId="{ABD4F9F0-EEE8-3147-AD9E-14EEF1BCB5DE}" srcOrd="1" destOrd="0" presId="urn:microsoft.com/office/officeart/2005/8/layout/orgChart1"/>
    <dgm:cxn modelId="{DBEDB7D4-D4F4-A24E-AF4D-F30199987188}" type="presParOf" srcId="{ABD4F9F0-EEE8-3147-AD9E-14EEF1BCB5DE}" destId="{3D44428D-6D0A-FE4D-86D4-A0EED163F102}" srcOrd="0" destOrd="0" presId="urn:microsoft.com/office/officeart/2005/8/layout/orgChart1"/>
    <dgm:cxn modelId="{BBE744F7-D59B-314A-841D-E1644B20C00F}" type="presParOf" srcId="{ABD4F9F0-EEE8-3147-AD9E-14EEF1BCB5DE}" destId="{5FB90DBC-6CB7-EF4B-B435-07289BA77FF5}" srcOrd="1" destOrd="0" presId="urn:microsoft.com/office/officeart/2005/8/layout/orgChart1"/>
    <dgm:cxn modelId="{19B4E0F4-0229-BC44-BCF5-BF0C67966581}" type="presParOf" srcId="{5FB90DBC-6CB7-EF4B-B435-07289BA77FF5}" destId="{8AF049F9-5156-8B44-9A01-282C0FE1BA44}" srcOrd="0" destOrd="0" presId="urn:microsoft.com/office/officeart/2005/8/layout/orgChart1"/>
    <dgm:cxn modelId="{95A55415-7CFD-234F-91BD-F9341760175B}" type="presParOf" srcId="{8AF049F9-5156-8B44-9A01-282C0FE1BA44}" destId="{D0176176-EAAF-0343-9A48-E72601545C93}" srcOrd="0" destOrd="0" presId="urn:microsoft.com/office/officeart/2005/8/layout/orgChart1"/>
    <dgm:cxn modelId="{42B0E60A-726C-F34D-8FC9-E1F5938287DD}" type="presParOf" srcId="{8AF049F9-5156-8B44-9A01-282C0FE1BA44}" destId="{B3C91A58-2D03-7B44-979C-9ADEABF7524D}" srcOrd="1" destOrd="0" presId="urn:microsoft.com/office/officeart/2005/8/layout/orgChart1"/>
    <dgm:cxn modelId="{E746798F-C33D-1D45-828B-6ACCA1039E04}" type="presParOf" srcId="{5FB90DBC-6CB7-EF4B-B435-07289BA77FF5}" destId="{502428CD-D13A-D543-B4C6-CA324E790AD5}" srcOrd="1" destOrd="0" presId="urn:microsoft.com/office/officeart/2005/8/layout/orgChart1"/>
    <dgm:cxn modelId="{E9CA1E3E-11DD-C248-8370-E2B1440D7439}" type="presParOf" srcId="{5FB90DBC-6CB7-EF4B-B435-07289BA77FF5}" destId="{8D655B86-A0AE-584C-B091-93023E2625ED}" srcOrd="2" destOrd="0" presId="urn:microsoft.com/office/officeart/2005/8/layout/orgChart1"/>
    <dgm:cxn modelId="{B7D4989D-AADF-C24F-B85B-9C21B45EDEA7}" type="presParOf" srcId="{ABD4F9F0-EEE8-3147-AD9E-14EEF1BCB5DE}" destId="{6A9B347C-0724-324A-8B2C-2BB727F18D3A}" srcOrd="2" destOrd="0" presId="urn:microsoft.com/office/officeart/2005/8/layout/orgChart1"/>
    <dgm:cxn modelId="{CBC412ED-BCF7-F843-9BB5-818E03E8FE89}" type="presParOf" srcId="{ABD4F9F0-EEE8-3147-AD9E-14EEF1BCB5DE}" destId="{DA15F82A-1200-E942-B849-F163570507F7}" srcOrd="3" destOrd="0" presId="urn:microsoft.com/office/officeart/2005/8/layout/orgChart1"/>
    <dgm:cxn modelId="{AC0A885F-F090-7543-A243-4B8686C7BEC9}" type="presParOf" srcId="{DA15F82A-1200-E942-B849-F163570507F7}" destId="{85558594-BCB4-1641-B402-292EA6150176}" srcOrd="0" destOrd="0" presId="urn:microsoft.com/office/officeart/2005/8/layout/orgChart1"/>
    <dgm:cxn modelId="{A41E95C5-6352-E747-9BB1-8C37980D7E6D}" type="presParOf" srcId="{85558594-BCB4-1641-B402-292EA6150176}" destId="{2B81B7B1-1286-B243-8D96-C197B1F218AF}" srcOrd="0" destOrd="0" presId="urn:microsoft.com/office/officeart/2005/8/layout/orgChart1"/>
    <dgm:cxn modelId="{C28C371A-8FDB-EE40-8958-36459BA2A6E3}" type="presParOf" srcId="{85558594-BCB4-1641-B402-292EA6150176}" destId="{D5CA6BA1-2543-2D4D-AB5A-9487339ABBD4}" srcOrd="1" destOrd="0" presId="urn:microsoft.com/office/officeart/2005/8/layout/orgChart1"/>
    <dgm:cxn modelId="{04060B5B-0FBB-0C4C-B265-7985205B1527}" type="presParOf" srcId="{DA15F82A-1200-E942-B849-F163570507F7}" destId="{172C8CFE-6A82-2D40-8FAA-991D50BBA4BB}" srcOrd="1" destOrd="0" presId="urn:microsoft.com/office/officeart/2005/8/layout/orgChart1"/>
    <dgm:cxn modelId="{7C7BE983-1539-634D-BC73-B1FE9C2DE955}" type="presParOf" srcId="{DA15F82A-1200-E942-B849-F163570507F7}" destId="{76BD813B-C52B-3949-B5B9-D8308F6124EA}" srcOrd="2" destOrd="0" presId="urn:microsoft.com/office/officeart/2005/8/layout/orgChart1"/>
    <dgm:cxn modelId="{CDBD90D9-84F1-FE44-89A2-FDBDD1CAA558}" type="presParOf" srcId="{ABD4F9F0-EEE8-3147-AD9E-14EEF1BCB5DE}" destId="{342119EC-9743-5245-9D36-AA3521BCF886}" srcOrd="4" destOrd="0" presId="urn:microsoft.com/office/officeart/2005/8/layout/orgChart1"/>
    <dgm:cxn modelId="{90AA93D8-6A5E-2C45-82DB-F87FDCC9956A}" type="presParOf" srcId="{ABD4F9F0-EEE8-3147-AD9E-14EEF1BCB5DE}" destId="{DD88BD6D-8EC2-984C-A407-5036073FC229}" srcOrd="5" destOrd="0" presId="urn:microsoft.com/office/officeart/2005/8/layout/orgChart1"/>
    <dgm:cxn modelId="{DB175F99-FA75-8C4E-827A-F09B77D37A51}" type="presParOf" srcId="{DD88BD6D-8EC2-984C-A407-5036073FC229}" destId="{D1369AF2-F155-3C4C-A156-72156DE80140}" srcOrd="0" destOrd="0" presId="urn:microsoft.com/office/officeart/2005/8/layout/orgChart1"/>
    <dgm:cxn modelId="{E24A1ABB-E41A-E647-8CD4-DEC3B906A1C0}" type="presParOf" srcId="{D1369AF2-F155-3C4C-A156-72156DE80140}" destId="{A0BD776E-0716-DB41-B019-FA3DEB80A451}" srcOrd="0" destOrd="0" presId="urn:microsoft.com/office/officeart/2005/8/layout/orgChart1"/>
    <dgm:cxn modelId="{942CCD3A-CA33-4D4B-9FE8-C838AA678226}" type="presParOf" srcId="{D1369AF2-F155-3C4C-A156-72156DE80140}" destId="{B35B8E0A-333F-2144-914E-A07E55146E62}" srcOrd="1" destOrd="0" presId="urn:microsoft.com/office/officeart/2005/8/layout/orgChart1"/>
    <dgm:cxn modelId="{0D9078F3-1348-364E-BC53-4258EBC3C738}" type="presParOf" srcId="{DD88BD6D-8EC2-984C-A407-5036073FC229}" destId="{CB7836C5-0E4C-8B4A-B844-3CAEA9CA7FDD}" srcOrd="1" destOrd="0" presId="urn:microsoft.com/office/officeart/2005/8/layout/orgChart1"/>
    <dgm:cxn modelId="{F22EE9E1-3CF9-D746-90D3-AD91EB455D49}" type="presParOf" srcId="{DD88BD6D-8EC2-984C-A407-5036073FC229}" destId="{6C94AA03-9F92-534E-B0C2-C17106DEB200}" srcOrd="2" destOrd="0" presId="urn:microsoft.com/office/officeart/2005/8/layout/orgChart1"/>
    <dgm:cxn modelId="{62B34F7C-84C8-794A-9C73-BB0655FCF9AE}" type="presParOf" srcId="{96FC26B6-D5C7-4C4C-A37D-644BE19FC3C8}" destId="{8830E0E5-602D-684E-AE6F-5A1469C545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73E3-E85B-4BEF-ACEE-B0C1E644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7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61FC5-0D0F-4AC8-B118-9DD8EF29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67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A39B-3999-40AB-A400-616822ED8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22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6E21-7819-405F-974C-6DB15C733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51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C56A75-B010-9226-0EE6-E7F417EB5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CAA571-87F8-0C43-23E9-9749BBF35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1FAA14-2D1F-A819-48B9-DB8A2A33E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8A87-8344-1C41-91AB-FD9FC041D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672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4D7697-6D87-B4F7-957A-0BD1604F4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CE1BBD4-8ABE-8EAD-EA30-C9E4C565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BE4912-1901-9819-D679-F6456FDCE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39ADA-7D05-2D4A-88A9-E99BAE9C7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13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4ED1F7D-C602-45D7-9983-69AF81DD67C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8232CE-3179-471C-9177-80F521AAF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hyperlink" Target="http://www.ivoclarvivadent.us/Secure30/ivoclar.jsp?xml=ivoclar:data/product.xml&amp;xsl=ivoclarsheets:/sheets/product.xsl&amp;id=prd_com_a_10_70&amp;language=EN&amp;encoding=iso-8859-1&amp;portal=us&amp;hm_0=menu1,item_0_1&amp;hm_1=a_a_0,item_1_1&amp;hm_2=a_a_10,item_2_7&amp;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3200400" y="381000"/>
            <a:ext cx="5257800" cy="2362200"/>
          </a:xfrm>
        </p:spPr>
        <p:txBody>
          <a:bodyPr/>
          <a:lstStyle/>
          <a:p>
            <a:r>
              <a:rPr lang="en-US" altLang="en-US" sz="3600" b="0" dirty="0"/>
              <a:t>RUNGTA COLLEGE OF DENTAL SCIENCES AND RESEARCH</a:t>
            </a:r>
            <a:endParaRPr lang="en-IN" altLang="en-US" sz="36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153400" cy="3429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en-US" altLang="en-US" sz="2800" b="1" dirty="0">
                <a:latin typeface="Comic Sans MS" pitchFamily="66" charset="0"/>
              </a:rPr>
              <a:t>COMPOSITES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2800" b="1" dirty="0">
                <a:latin typeface="Comic Sans MS" pitchFamily="66" charset="0"/>
              </a:rPr>
              <a:t>(BASICS)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DEPARTMENT OF CONSERVATIVE DENTISTRY AND ENDODONTICS</a:t>
            </a:r>
            <a:endParaRPr lang="en-IN" sz="2800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411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>
            <a:extLst>
              <a:ext uri="{FF2B5EF4-FFF2-40B4-BE49-F238E27FC236}">
                <a16:creationId xmlns:a16="http://schemas.microsoft.com/office/drawing/2014/main" xmlns="" id="{FC9E1090-9E13-E30A-7CDD-BC0DA2597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F03C2985-93CD-8EF4-ACA8-FEBC0F3F4B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229600" cy="34290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000"/>
              <a:t>FILLER DISTRIBUTION </a:t>
            </a:r>
            <a:r>
              <a:rPr lang="en-US" altLang="en-US" sz="1600"/>
              <a:t>(Lopes et al, J Esthet  &amp; Restor Dent 2004)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600"/>
              <a:t>Hybrids- </a:t>
            </a:r>
            <a:r>
              <a:rPr lang="en-US" altLang="en-US" sz="1600">
                <a:sym typeface="Symbol" pitchFamily="2" charset="2"/>
              </a:rPr>
              <a:t>0.04-3 m (</a:t>
            </a:r>
            <a:r>
              <a:rPr lang="en-US" altLang="en-US" sz="1600"/>
              <a:t>Avg 1-3 </a:t>
            </a:r>
            <a:r>
              <a:rPr lang="en-US" altLang="en-US" sz="1600">
                <a:sym typeface="Symbol" pitchFamily="2" charset="2"/>
              </a:rPr>
              <a:t>m),</a:t>
            </a:r>
          </a:p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en-US" altLang="en-US" sz="1600">
                <a:sym typeface="Symbol" pitchFamily="2" charset="2"/>
              </a:rPr>
              <a:t>                  -7-15% microfillers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600">
                <a:sym typeface="Symbol" pitchFamily="2" charset="2"/>
              </a:rPr>
              <a:t>Microhybrids – Avg 0.8-1 m</a:t>
            </a:r>
          </a:p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en-US" altLang="en-US" sz="1600">
                <a:sym typeface="Symbol" pitchFamily="2" charset="2"/>
              </a:rPr>
              <a:t>                           - polishable, mech properties, uniform filler load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600">
                <a:sym typeface="Symbol" pitchFamily="2" charset="2"/>
              </a:rPr>
              <a:t>Minifilled Hybrids- Avg 0.4-0.6 m</a:t>
            </a:r>
          </a:p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en-US" altLang="en-US" sz="1600">
                <a:sym typeface="Symbol" pitchFamily="2" charset="2"/>
              </a:rPr>
              <a:t>		                          -  easy to light cure, polishability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600">
                <a:sym typeface="Symbol" pitchFamily="2" charset="2"/>
              </a:rPr>
              <a:t>CONTINUUM-FILLED MATERIAL-66% synthetic Zr/Si</a:t>
            </a:r>
          </a:p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en-US" altLang="en-US" sz="1600">
                <a:sym typeface="Symbol" pitchFamily="2" charset="2"/>
              </a:rPr>
              <a:t>                                                            - 0.01-3.5 m (0.6m)</a:t>
            </a:r>
            <a:endParaRPr lang="en-US" altLang="en-US" sz="1200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xmlns="" id="{45322DF8-D0D2-AEE3-6EE4-657F6EF318F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5" t="39725" r="51262" b="24237"/>
          <a:stretch>
            <a:fillRect/>
          </a:stretch>
        </p:blipFill>
        <p:spPr>
          <a:xfrm>
            <a:off x="0" y="4745038"/>
            <a:ext cx="2895600" cy="2112962"/>
          </a:xfrm>
          <a:noFill/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xmlns="" id="{F0437178-D316-E4DD-C780-13712ED6DF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62" t="39993" r="10863" b="24237"/>
          <a:stretch>
            <a:fillRect/>
          </a:stretch>
        </p:blipFill>
        <p:spPr>
          <a:xfrm>
            <a:off x="3048000" y="4706938"/>
            <a:ext cx="2971800" cy="2151062"/>
          </a:xfrm>
          <a:noFill/>
        </p:spPr>
      </p:pic>
      <p:pic>
        <p:nvPicPr>
          <p:cNvPr id="64522" name="Picture 10">
            <a:extLst>
              <a:ext uri="{FF2B5EF4-FFF2-40B4-BE49-F238E27FC236}">
                <a16:creationId xmlns:a16="http://schemas.microsoft.com/office/drawing/2014/main" xmlns="" id="{AD73E0DC-C5CF-7EB5-D2DC-E1797406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62" t="45457" r="10863" b="19186"/>
          <a:stretch>
            <a:fillRect/>
          </a:stretch>
        </p:blipFill>
        <p:spPr bwMode="auto">
          <a:xfrm>
            <a:off x="6096000" y="47244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3" name="Text Box 11">
            <a:extLst>
              <a:ext uri="{FF2B5EF4-FFF2-40B4-BE49-F238E27FC236}">
                <a16:creationId xmlns:a16="http://schemas.microsoft.com/office/drawing/2014/main" xmlns="" id="{B1E61BBE-3FD0-A363-A1F9-423749C8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56325"/>
            <a:ext cx="1122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4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5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6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Hybrid: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ClearFil</a:t>
            </a:r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xmlns="" id="{65FBCD8E-559C-6E36-15A8-831E6C9DA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56325"/>
            <a:ext cx="1954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4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5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6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Microhybrid: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TPH Spectrum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xmlns="" id="{938915F9-D53D-B798-0CF0-14612138A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56325"/>
            <a:ext cx="231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4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5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6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Minifilled hybrid: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 Vitalescence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/>
      <p:bldP spid="64524" grpId="0"/>
      <p:bldP spid="645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44B66126-FF0D-BB23-5145-DB8A2C447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7922E73E-6DFD-21E4-7C75-2865F1B17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FILLER SHAPES</a:t>
            </a:r>
          </a:p>
          <a:p>
            <a:pPr lvl="1" eaLnBrk="1" hangingPunct="1"/>
            <a:r>
              <a:rPr lang="en-US" altLang="en-US"/>
              <a:t>Large spherical particles</a:t>
            </a:r>
          </a:p>
          <a:p>
            <a:pPr lvl="1" eaLnBrk="1" hangingPunct="1"/>
            <a:r>
              <a:rPr lang="en-US" altLang="en-US"/>
              <a:t>Large irregularly shaped particles</a:t>
            </a:r>
          </a:p>
          <a:p>
            <a:pPr lvl="1" eaLnBrk="1" hangingPunct="1"/>
            <a:r>
              <a:rPr lang="en-US" altLang="en-US"/>
              <a:t>Blends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Refractive index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>
            <a:extLst>
              <a:ext uri="{FF2B5EF4-FFF2-40B4-BE49-F238E27FC236}">
                <a16:creationId xmlns:a16="http://schemas.microsoft.com/office/drawing/2014/main" xmlns="" id="{702E254F-537B-BB58-FFA8-72422DADF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Placement techniques </a:t>
            </a:r>
            <a:br>
              <a:rPr lang="en-US" altLang="en-US" sz="4000"/>
            </a:br>
            <a:r>
              <a:rPr lang="en-US" altLang="en-US" sz="2000"/>
              <a:t>(Deliperi &amp; Bardwell, JADA,Oct 2002)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01DE6EA-D6E2-A2C5-7178-FFF812A79B28}"/>
              </a:ext>
            </a:extLst>
          </p:cNvPr>
          <p:cNvGraphicFramePr/>
          <p:nvPr/>
        </p:nvGraphicFramePr>
        <p:xfrm>
          <a:off x="609600" y="1066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Text Box 19">
            <a:extLst>
              <a:ext uri="{FF2B5EF4-FFF2-40B4-BE49-F238E27FC236}">
                <a16:creationId xmlns:a16="http://schemas.microsoft.com/office/drawing/2014/main" xmlns="" id="{19F5B585-5564-2371-BFE9-9ACCB595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6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7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8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Text Box 20">
            <a:extLst>
              <a:ext uri="{FF2B5EF4-FFF2-40B4-BE49-F238E27FC236}">
                <a16:creationId xmlns:a16="http://schemas.microsoft.com/office/drawing/2014/main" xmlns="" id="{05A649AA-4C86-62CB-AA77-DAB06A07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6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7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8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7717" name="Text Box 21">
            <a:extLst>
              <a:ext uri="{FF2B5EF4-FFF2-40B4-BE49-F238E27FC236}">
                <a16:creationId xmlns:a16="http://schemas.microsoft.com/office/drawing/2014/main" xmlns="" id="{811AED1A-9EB3-9191-77C8-8647347C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067050"/>
            <a:ext cx="5356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6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7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8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Horizontal technique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Three-site technique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Oblique technique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Successive cusp build-up technique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Modified successive cusp build-up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Split incremental technique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xmlns="" id="{0CB0ABFE-E72C-8418-40FE-F2A8F7D13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DF6B9DE8-E9D6-7481-30E6-071CD60658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1524000"/>
          </a:xfrm>
        </p:spPr>
        <p:txBody>
          <a:bodyPr/>
          <a:lstStyle/>
          <a:p>
            <a:pPr eaLnBrk="1" hangingPunct="1"/>
            <a:r>
              <a:rPr lang="en-US" altLang="en-US" sz="2800"/>
              <a:t>TRANS-ENAMEL POLYMERIZATION </a:t>
            </a:r>
            <a:r>
              <a:rPr lang="en-US" altLang="en-US" sz="1600"/>
              <a:t>(Belvedere, DCNA, Jan 2001)</a:t>
            </a:r>
          </a:p>
        </p:txBody>
      </p:sp>
      <p:pic>
        <p:nvPicPr>
          <p:cNvPr id="177157" name="Picture 5" descr="Picture7">
            <a:extLst>
              <a:ext uri="{FF2B5EF4-FFF2-40B4-BE49-F238E27FC236}">
                <a16:creationId xmlns:a16="http://schemas.microsoft.com/office/drawing/2014/main" xmlns="" id="{41CC791C-55DF-0D5D-510D-70781976D9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4" t="14478" r="7544" b="12794"/>
          <a:stretch>
            <a:fillRect/>
          </a:stretch>
        </p:blipFill>
        <p:spPr>
          <a:xfrm>
            <a:off x="1981200" y="2895600"/>
            <a:ext cx="5486400" cy="3590925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xmlns="" id="{C516E12C-87F2-0D21-F042-CD77F2024F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8600"/>
            <a:ext cx="53340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THREE-SITE TECHNIQUE</a:t>
            </a:r>
          </a:p>
        </p:txBody>
      </p:sp>
      <p:pic>
        <p:nvPicPr>
          <p:cNvPr id="176133" name="Picture 5" descr="Picture11">
            <a:extLst>
              <a:ext uri="{FF2B5EF4-FFF2-40B4-BE49-F238E27FC236}">
                <a16:creationId xmlns:a16="http://schemas.microsoft.com/office/drawing/2014/main" xmlns="" id="{95DE2DAF-4407-6DBD-960F-E9200723BBA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1" t="27887" r="11836" b="16339"/>
          <a:stretch>
            <a:fillRect/>
          </a:stretch>
        </p:blipFill>
        <p:spPr>
          <a:xfrm>
            <a:off x="6553200" y="1465263"/>
            <a:ext cx="2590800" cy="1998662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6" name="Picture 8" descr="Picture4">
            <a:extLst>
              <a:ext uri="{FF2B5EF4-FFF2-40B4-BE49-F238E27FC236}">
                <a16:creationId xmlns:a16="http://schemas.microsoft.com/office/drawing/2014/main" xmlns="" id="{B9AC72BC-596F-B149-D885-55EB831BCE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" t="4878" r="64244" b="67073"/>
          <a:stretch>
            <a:fillRect/>
          </a:stretch>
        </p:blipFill>
        <p:spPr>
          <a:xfrm>
            <a:off x="304800" y="1219200"/>
            <a:ext cx="2590800" cy="252412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40" name="Picture 12" descr="Picture4">
            <a:extLst>
              <a:ext uri="{FF2B5EF4-FFF2-40B4-BE49-F238E27FC236}">
                <a16:creationId xmlns:a16="http://schemas.microsoft.com/office/drawing/2014/main" xmlns="" id="{C9E6F1C0-A3A0-8A00-CD4A-C3C1C402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49" t="3659" r="8760" b="64635"/>
          <a:stretch>
            <a:fillRect/>
          </a:stretch>
        </p:blipFill>
        <p:spPr bwMode="auto">
          <a:xfrm>
            <a:off x="304800" y="4114800"/>
            <a:ext cx="2590800" cy="24431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141" name="Picture 13" descr="Picture4">
            <a:extLst>
              <a:ext uri="{FF2B5EF4-FFF2-40B4-BE49-F238E27FC236}">
                <a16:creationId xmlns:a16="http://schemas.microsoft.com/office/drawing/2014/main" xmlns="" id="{4D497A26-3EFA-525B-FF99-49961132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" t="42683" r="61777" b="34146"/>
          <a:stretch>
            <a:fillRect/>
          </a:stretch>
        </p:blipFill>
        <p:spPr bwMode="auto">
          <a:xfrm>
            <a:off x="3124200" y="1279525"/>
            <a:ext cx="3200400" cy="25384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142" name="Picture 14" descr="Picture4">
            <a:extLst>
              <a:ext uri="{FF2B5EF4-FFF2-40B4-BE49-F238E27FC236}">
                <a16:creationId xmlns:a16="http://schemas.microsoft.com/office/drawing/2014/main" xmlns="" id="{9B2C60E0-1B8F-108A-0B18-87F33AF1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1" t="73170" r="7526" b="1422"/>
          <a:stretch>
            <a:fillRect/>
          </a:stretch>
        </p:blipFill>
        <p:spPr bwMode="auto">
          <a:xfrm>
            <a:off x="3124200" y="4114800"/>
            <a:ext cx="3200400" cy="24384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143" name="Picture 15" descr="Picture11">
            <a:extLst>
              <a:ext uri="{FF2B5EF4-FFF2-40B4-BE49-F238E27FC236}">
                <a16:creationId xmlns:a16="http://schemas.microsoft.com/office/drawing/2014/main" xmlns="" id="{CF888439-E477-C476-A6CB-606F8408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6" t="34859" r="54857" b="12852"/>
          <a:stretch>
            <a:fillRect/>
          </a:stretch>
        </p:blipFill>
        <p:spPr bwMode="auto">
          <a:xfrm>
            <a:off x="6553200" y="4267200"/>
            <a:ext cx="2590800" cy="2286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xmlns="" id="{AA8E3CEC-72FF-8D1F-1EDE-A7C71BA89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2434BAA9-5FD6-790C-8A05-CCCED84C6D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628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OBLIQUE TECHNIQUE</a:t>
            </a:r>
          </a:p>
        </p:txBody>
      </p:sp>
      <p:pic>
        <p:nvPicPr>
          <p:cNvPr id="174085" name="Picture 5" descr="increment">
            <a:extLst>
              <a:ext uri="{FF2B5EF4-FFF2-40B4-BE49-F238E27FC236}">
                <a16:creationId xmlns:a16="http://schemas.microsoft.com/office/drawing/2014/main" xmlns="" id="{B6559358-A5BF-7BCA-87DD-FF34CFE783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0" t="2425" r="15578" b="60634"/>
          <a:stretch>
            <a:fillRect/>
          </a:stretch>
        </p:blipFill>
        <p:spPr>
          <a:xfrm>
            <a:off x="2209800" y="2362200"/>
            <a:ext cx="4876800" cy="41148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xmlns="" id="{D691465C-7908-DD35-D3F7-6CA44A390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1B8D87CA-5278-4675-2F95-BABB40972E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2800"/>
              <a:t>SUCCESSIVE CUSP BUILD-UP TECHNIQUE </a:t>
            </a:r>
            <a:r>
              <a:rPr lang="en-US" altLang="en-US" sz="1800"/>
              <a:t>(Leibenberg, 1996)</a:t>
            </a:r>
          </a:p>
        </p:txBody>
      </p:sp>
      <p:pic>
        <p:nvPicPr>
          <p:cNvPr id="175109" name="Picture 5" descr="increment">
            <a:extLst>
              <a:ext uri="{FF2B5EF4-FFF2-40B4-BE49-F238E27FC236}">
                <a16:creationId xmlns:a16="http://schemas.microsoft.com/office/drawing/2014/main" xmlns="" id="{84096434-8D19-DE17-C51C-60CB7ADCB1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0" t="51175" r="9547" b="11786"/>
          <a:stretch>
            <a:fillRect/>
          </a:stretch>
        </p:blipFill>
        <p:spPr>
          <a:xfrm>
            <a:off x="2362200" y="2819400"/>
            <a:ext cx="4800600" cy="37719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xmlns="" id="{F54651AE-1739-3120-BE5E-8BAF0447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1" t="17191" r="9132" b="12781"/>
          <a:stretch>
            <a:fillRect/>
          </a:stretch>
        </p:blipFill>
        <p:spPr bwMode="auto">
          <a:xfrm>
            <a:off x="533400" y="12954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xmlns="" id="{8306385C-5B1C-89B1-E312-8921084A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4452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E0FCFB"/>
                </a:solidFill>
                <a:latin typeface="Comic Sans MS" panose="030F0902030302020204" pitchFamily="66" charset="0"/>
              </a:rPr>
              <a:t>SPLIT INCREMENTAL TECHNIQUE</a:t>
            </a:r>
            <a:r>
              <a:rPr lang="en-US" altLang="en-US" sz="2800">
                <a:latin typeface="Comic Sans MS" panose="030F09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E0FCFB"/>
                </a:solidFill>
                <a:latin typeface="Comic Sans MS" panose="030F0902030302020204" pitchFamily="66" charset="0"/>
              </a:rPr>
              <a:t>(Hassan &amp; Khier, General dentistry, Nov-Dec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xmlns="" id="{1456ED8D-52BD-2278-7282-FA5CCB41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0" t="26323" r="12125" b="43782"/>
          <a:stretch>
            <a:fillRect/>
          </a:stretch>
        </p:blipFill>
        <p:spPr bwMode="auto">
          <a:xfrm>
            <a:off x="0" y="263525"/>
            <a:ext cx="91440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7" name="Picture 3">
            <a:extLst>
              <a:ext uri="{FF2B5EF4-FFF2-40B4-BE49-F238E27FC236}">
                <a16:creationId xmlns:a16="http://schemas.microsoft.com/office/drawing/2014/main" xmlns="" id="{20E75851-A221-3671-6254-9E48502F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t="60129" r="63524" b="14220"/>
          <a:stretch>
            <a:fillRect/>
          </a:stretch>
        </p:blipFill>
        <p:spPr bwMode="auto">
          <a:xfrm>
            <a:off x="3124200" y="3733800"/>
            <a:ext cx="3276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>
            <a:extLst>
              <a:ext uri="{FF2B5EF4-FFF2-40B4-BE49-F238E27FC236}">
                <a16:creationId xmlns:a16="http://schemas.microsoft.com/office/drawing/2014/main" xmlns="" id="{849B7E19-0C6A-F23B-97AC-1240AA02F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PROPERTIES…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80F3662-4CC4-4DB5-1313-FB111A13BCA0}"/>
              </a:ext>
            </a:extLst>
          </p:cNvPr>
          <p:cNvGraphicFramePr/>
          <p:nvPr/>
        </p:nvGraphicFramePr>
        <p:xfrm>
          <a:off x="457200" y="1066800"/>
          <a:ext cx="8229600" cy="45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66" name="Text Box 14">
            <a:extLst>
              <a:ext uri="{FF2B5EF4-FFF2-40B4-BE49-F238E27FC236}">
                <a16:creationId xmlns:a16="http://schemas.microsoft.com/office/drawing/2014/main" xmlns="" id="{21A39D24-9609-BB26-AC0C-801702A1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3048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4F69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6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7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8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Working, setting time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Polymerization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/>
              <a:t>  shrinkage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Thermal properties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Water sorption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Solubility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Colour stability</a:t>
            </a:r>
          </a:p>
        </p:txBody>
      </p:sp>
      <p:sp>
        <p:nvSpPr>
          <p:cNvPr id="74768" name="Text Box 16">
            <a:extLst>
              <a:ext uri="{FF2B5EF4-FFF2-40B4-BE49-F238E27FC236}">
                <a16:creationId xmlns:a16="http://schemas.microsoft.com/office/drawing/2014/main" xmlns="" id="{2D185328-3290-9B23-C869-BE2F4281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3048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4F69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6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7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8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Wear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Depth of cure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Radiopacity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Biocompatibility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Staining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Secondary caries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Marginal integrity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Post-op sensitivity</a:t>
            </a:r>
          </a:p>
        </p:txBody>
      </p:sp>
      <p:sp>
        <p:nvSpPr>
          <p:cNvPr id="74767" name="Text Box 15">
            <a:extLst>
              <a:ext uri="{FF2B5EF4-FFF2-40B4-BE49-F238E27FC236}">
                <a16:creationId xmlns:a16="http://schemas.microsoft.com/office/drawing/2014/main" xmlns="" id="{8029529B-8657-4CF9-AE70-9994532C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6600"/>
            <a:ext cx="3048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4F69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6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7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8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Flexural strength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Compressive strength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Knoop hardness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Bond strength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Rigidity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Fracture toughness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creep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4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4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4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4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</a:p>
        </p:txBody>
      </p:sp>
      <p:sp>
        <p:nvSpPr>
          <p:cNvPr id="5123" name="Subtitle 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en-US" smtClean="0"/>
              <a:t>LEARNING OBJECTIVES</a:t>
            </a:r>
            <a:endParaRPr lang="en-IN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900743"/>
              </p:ext>
            </p:extLst>
          </p:nvPr>
        </p:nvGraphicFramePr>
        <p:xfrm>
          <a:off x="381000" y="2514600"/>
          <a:ext cx="8305800" cy="38544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89787"/>
                <a:gridCol w="4276160"/>
                <a:gridCol w="1439853"/>
              </a:tblGrid>
              <a:tr h="630833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859" marB="45859"/>
                </a:tc>
              </a:tr>
              <a:tr h="656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Materials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</a:t>
                      </a:r>
                      <a:r>
                        <a:rPr lang="en-US" sz="1800" baseline="0" dirty="0"/>
                        <a:t> to know</a:t>
                      </a:r>
                      <a:endParaRPr lang="en-US" sz="1800" dirty="0"/>
                    </a:p>
                  </a:txBody>
                  <a:tcPr marT="45859" marB="45859"/>
                </a:tc>
              </a:tr>
              <a:tr h="689967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 smtClean="0"/>
                        <a:t>fillers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859" marB="45859"/>
                </a:tc>
              </a:tr>
              <a:tr h="93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Physical</a:t>
                      </a:r>
                      <a:r>
                        <a:rPr lang="en-US" sz="1800" baseline="0" dirty="0" smtClean="0"/>
                        <a:t> properties of fillers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859" marB="45859"/>
                </a:tc>
              </a:tr>
              <a:tr h="93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placement</a:t>
                      </a:r>
                      <a:r>
                        <a:rPr lang="en-US" altLang="en-US" sz="1800" baseline="0" dirty="0" smtClean="0"/>
                        <a:t> technique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psychomotor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Must know</a:t>
                      </a:r>
                    </a:p>
                    <a:p>
                      <a:endParaRPr lang="en-US" sz="1800" dirty="0"/>
                    </a:p>
                  </a:txBody>
                  <a:tcPr marT="45859" marB="458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99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8C3083F0-20D9-E1B1-5ACD-289E6AAEF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Physical properties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xmlns="" id="{11B275B7-E711-4B98-6673-B7A245B906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562600" cy="55626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/>
              <a:t>WORKING &amp; SETTING TIME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Light cure: surface hardens in 60-90 sec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Chemical cure: 3-5 min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POLYMERIZATION SHRINKAGE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Light cure: 60% in 60 sec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Debonding, cusp fracture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Macrofilled:1-2.5%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Microfilled:2-3.5%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Microhybrid:0.6-1.4%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Chemical cure: even, towards centre</a:t>
            </a:r>
          </a:p>
        </p:txBody>
      </p:sp>
      <p:pic>
        <p:nvPicPr>
          <p:cNvPr id="188424" name="Picture 8" descr="Picture5">
            <a:extLst>
              <a:ext uri="{FF2B5EF4-FFF2-40B4-BE49-F238E27FC236}">
                <a16:creationId xmlns:a16="http://schemas.microsoft.com/office/drawing/2014/main" xmlns="" id="{08169422-DB46-7B18-1CBA-1BECFE582C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65" t="56927" r="26086" b="9367"/>
          <a:stretch>
            <a:fillRect/>
          </a:stretch>
        </p:blipFill>
        <p:spPr>
          <a:xfrm>
            <a:off x="5748338" y="3717925"/>
            <a:ext cx="2557462" cy="298767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426" name="Picture 10" descr="Picture5">
            <a:extLst>
              <a:ext uri="{FF2B5EF4-FFF2-40B4-BE49-F238E27FC236}">
                <a16:creationId xmlns:a16="http://schemas.microsoft.com/office/drawing/2014/main" xmlns="" id="{3FF5CD8A-7584-DFD1-016B-1E0792C9FEC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5" t="1529" r="24776" b="75534"/>
          <a:stretch>
            <a:fillRect/>
          </a:stretch>
        </p:blipFill>
        <p:spPr>
          <a:xfrm>
            <a:off x="5638800" y="1371600"/>
            <a:ext cx="2743200" cy="216535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xmlns="" id="{1EE78BA6-4125-09E8-E241-2D0FD059D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xmlns="" id="{0742E0E3-234E-5F9A-D445-E1C8BF8E58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5029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000"/>
              <a:t>THERMAL PROPERTIES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Places additional strain on bond-percolation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Values for tooth, amalgam, unfilled resins, composites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COLOUR STABILITY	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Stains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Change of colour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Stress cracks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Debonding of filler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Oxidation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Water sorption </a:t>
            </a:r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1800"/>
          </a:p>
        </p:txBody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xmlns="" id="{AB31E044-A767-107A-D2EC-11883D605F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9624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000"/>
              <a:t>WATER SORPTION &amp; SOLUBILITY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Macrofilled: 0.-1.1 mg/cm</a:t>
            </a:r>
            <a:r>
              <a:rPr lang="en-US" altLang="en-US" sz="1800" baseline="30000"/>
              <a:t>2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Microfilled: 1.5-2 mg/cm</a:t>
            </a:r>
            <a:r>
              <a:rPr lang="en-US" altLang="en-US" sz="1800" baseline="30000"/>
              <a:t>2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Solubility: 0.01-0.06 mg/cm</a:t>
            </a:r>
            <a:r>
              <a:rPr lang="en-US" altLang="en-US" sz="1800" baseline="30000"/>
              <a:t>2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Benefits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 Colour instability, leaching, less wear resistance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lvl="2" eaLnBrk="1" hangingPunct="1">
              <a:lnSpc>
                <a:spcPct val="125000"/>
              </a:lnSpc>
              <a:buFont typeface="Wingdings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2E40DDEA-5985-1DC1-5A13-66F8409A7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Mechanical properties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xmlns="" id="{98072D33-7AAB-1576-2F35-50A6706785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46238"/>
            <a:ext cx="46482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/>
              <a:t>FLEXURAL STRENGTH &amp; MODULUS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50% less for microfilled, flowable composites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Thus used in cervical lesions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/>
              <a:t>COMPRESSIVE STRENGTH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Similar for all (240-290 MPa)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Transverse strength-45-125 MPa</a:t>
            </a:r>
          </a:p>
        </p:txBody>
      </p:sp>
      <p:sp>
        <p:nvSpPr>
          <p:cNvPr id="191492" name="Rectangle 4">
            <a:extLst>
              <a:ext uri="{FF2B5EF4-FFF2-40B4-BE49-F238E27FC236}">
                <a16:creationId xmlns:a16="http://schemas.microsoft.com/office/drawing/2014/main" xmlns="" id="{D2A7201B-7872-D841-5739-D42F017444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KNOOP HARDNESS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Hybrid: 35-65 KHN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Microfilled: 18-30 KHN</a:t>
            </a:r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125000"/>
              </a:lnSpc>
            </a:pPr>
            <a:r>
              <a:rPr lang="en-US" altLang="en-US"/>
              <a:t>BOND STRENGTH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For enamel, dentin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For other substrates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>
            <a:extLst>
              <a:ext uri="{FF2B5EF4-FFF2-40B4-BE49-F238E27FC236}">
                <a16:creationId xmlns:a16="http://schemas.microsoft.com/office/drawing/2014/main" xmlns="" id="{DA0B6539-3CD0-1168-8E60-DAB1072C9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xmlns="" id="{F095200B-58F0-8C0F-00C6-B33F86D7C2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RIGIDITY</a:t>
            </a:r>
          </a:p>
          <a:p>
            <a:pPr lvl="1" eaLnBrk="1" hangingPunct="1">
              <a:lnSpc>
                <a:spcPct val="195000"/>
              </a:lnSpc>
            </a:pPr>
            <a:r>
              <a:rPr lang="en-US" altLang="en-US" sz="2000"/>
              <a:t>Microfilled: 4-8 GPa </a:t>
            </a:r>
          </a:p>
          <a:p>
            <a:pPr lvl="1" eaLnBrk="1" hangingPunct="1">
              <a:lnSpc>
                <a:spcPct val="195000"/>
              </a:lnSpc>
            </a:pPr>
            <a:r>
              <a:rPr lang="en-US" altLang="en-US" sz="2000"/>
              <a:t>Hybrid: 8-19 GPa (similar to dentin)</a:t>
            </a:r>
          </a:p>
          <a:p>
            <a:pPr lvl="1" eaLnBrk="1" hangingPunct="1">
              <a:lnSpc>
                <a:spcPct val="195000"/>
              </a:lnSpc>
            </a:pPr>
            <a:r>
              <a:rPr lang="en-US" altLang="en-US" sz="2000"/>
              <a:t>Large MOD restorations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/>
              <a:t>CREEP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Microfilled:    creep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xmlns="" id="{C9A71BD2-65EE-E914-DF05-27CBAD03AE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910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FRACTURE TOUGHNESS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Resistance to crack growth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Microfilled: 0.7-1.2 MNm</a:t>
            </a:r>
            <a:r>
              <a:rPr lang="en-US" altLang="en-US" sz="2000" baseline="30000"/>
              <a:t>-1.5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Hybrid: 1.4 – 2 MNm</a:t>
            </a:r>
            <a:r>
              <a:rPr lang="en-US" altLang="en-US" sz="2000" baseline="30000"/>
              <a:t>-1.5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Decreases with time</a:t>
            </a:r>
          </a:p>
          <a:p>
            <a:pPr eaLnBrk="1" hangingPunct="1">
              <a:lnSpc>
                <a:spcPct val="205000"/>
              </a:lnSpc>
            </a:pPr>
            <a:endParaRPr lang="en-US" altLang="en-US" sz="2400"/>
          </a:p>
        </p:txBody>
      </p:sp>
      <p:sp>
        <p:nvSpPr>
          <p:cNvPr id="192516" name="Line 4">
            <a:extLst>
              <a:ext uri="{FF2B5EF4-FFF2-40B4-BE49-F238E27FC236}">
                <a16:creationId xmlns:a16="http://schemas.microsoft.com/office/drawing/2014/main" xmlns="" id="{FC89BC46-9C1F-9831-AF0A-BCD8107D8A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5867400"/>
            <a:ext cx="0" cy="304800"/>
          </a:xfrm>
          <a:prstGeom prst="line">
            <a:avLst/>
          </a:prstGeom>
          <a:noFill/>
          <a:ln w="9525">
            <a:solidFill>
              <a:srgbClr val="E0FC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45B3C0B2-55EE-BE3C-95F3-F8AE10DC5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Clinical properties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xmlns="" id="{D9CEAE61-CEEA-939B-9E57-B7C9C152E0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WEAR	</a:t>
            </a:r>
          </a:p>
          <a:p>
            <a:pPr lvl="1" eaLnBrk="1" hangingPunct="1"/>
            <a:r>
              <a:rPr lang="en-US" altLang="en-US" sz="2000"/>
              <a:t>Types-CFA, OCA, FCA, PCA, toothbrush, fatigue</a:t>
            </a:r>
          </a:p>
          <a:p>
            <a:pPr lvl="1" eaLnBrk="1" hangingPunct="1"/>
            <a:r>
              <a:rPr lang="en-US" altLang="en-US" sz="2000"/>
              <a:t>4 mechanisms</a:t>
            </a:r>
          </a:p>
          <a:p>
            <a:pPr lvl="2" eaLnBrk="1" hangingPunct="1"/>
            <a:r>
              <a:rPr lang="en-US" altLang="en-US" sz="1800"/>
              <a:t>Microfracture theory</a:t>
            </a:r>
          </a:p>
          <a:p>
            <a:pPr lvl="2" eaLnBrk="1" hangingPunct="1"/>
            <a:r>
              <a:rPr lang="en-US" altLang="en-US" sz="1800"/>
              <a:t>Hydrolysis</a:t>
            </a:r>
          </a:p>
          <a:p>
            <a:pPr lvl="2" eaLnBrk="1" hangingPunct="1"/>
            <a:r>
              <a:rPr lang="en-US" altLang="en-US" sz="1800"/>
              <a:t>Chemical degradation</a:t>
            </a:r>
          </a:p>
          <a:p>
            <a:pPr lvl="2" eaLnBrk="1" hangingPunct="1"/>
            <a:r>
              <a:rPr lang="en-US" altLang="en-US" sz="1800"/>
              <a:t>Protection</a:t>
            </a:r>
          </a:p>
          <a:p>
            <a:pPr lvl="1" eaLnBrk="1" hangingPunct="1"/>
            <a:r>
              <a:rPr lang="en-US" altLang="en-US" sz="2000"/>
              <a:t>Macro &amp; microprotection</a:t>
            </a:r>
          </a:p>
          <a:p>
            <a:pPr lvl="1" eaLnBrk="1" hangingPunct="1"/>
            <a:r>
              <a:rPr lang="en-US" altLang="en-US" sz="2000"/>
              <a:t>Wear of opposing enamel</a:t>
            </a:r>
          </a:p>
        </p:txBody>
      </p:sp>
      <p:pic>
        <p:nvPicPr>
          <p:cNvPr id="195599" name="Picture 15" descr="wear1">
            <a:extLst>
              <a:ext uri="{FF2B5EF4-FFF2-40B4-BE49-F238E27FC236}">
                <a16:creationId xmlns:a16="http://schemas.microsoft.com/office/drawing/2014/main" xmlns="" id="{800FFD3B-15F2-D251-A360-AB65100C12F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59" t="35490" r="14201" b="11275"/>
          <a:stretch>
            <a:fillRect/>
          </a:stretch>
        </p:blipFill>
        <p:spPr>
          <a:xfrm>
            <a:off x="6629400" y="1524000"/>
            <a:ext cx="2362200" cy="184785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593" name="Picture 9" descr="Picture37">
            <a:extLst>
              <a:ext uri="{FF2B5EF4-FFF2-40B4-BE49-F238E27FC236}">
                <a16:creationId xmlns:a16="http://schemas.microsoft.com/office/drawing/2014/main" xmlns="" id="{6F075A06-3E30-D727-A108-7D7DF05F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4" t="3485" r="47350" b="9369"/>
          <a:stretch>
            <a:fillRect/>
          </a:stretch>
        </p:blipFill>
        <p:spPr bwMode="auto">
          <a:xfrm>
            <a:off x="3733800" y="762000"/>
            <a:ext cx="2654300" cy="3276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611" name="Picture 27" descr="wear2">
            <a:extLst>
              <a:ext uri="{FF2B5EF4-FFF2-40B4-BE49-F238E27FC236}">
                <a16:creationId xmlns:a16="http://schemas.microsoft.com/office/drawing/2014/main" xmlns="" id="{EA9C25C4-D0E1-E5E9-24EF-83CFAB814C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24" r="3720"/>
          <a:stretch>
            <a:fillRect/>
          </a:stretch>
        </p:blipFill>
        <p:spPr>
          <a:xfrm>
            <a:off x="6705600" y="4267200"/>
            <a:ext cx="2209800" cy="237172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13" name="Picture 29" descr="wear2">
            <a:extLst>
              <a:ext uri="{FF2B5EF4-FFF2-40B4-BE49-F238E27FC236}">
                <a16:creationId xmlns:a16="http://schemas.microsoft.com/office/drawing/2014/main" xmlns="" id="{3A6C0375-6F61-F75B-19C1-9D1B43C6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4" t="14664" r="60378"/>
          <a:stretch>
            <a:fillRect/>
          </a:stretch>
        </p:blipFill>
        <p:spPr bwMode="auto">
          <a:xfrm>
            <a:off x="3733800" y="4191000"/>
            <a:ext cx="2743200" cy="25273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xmlns="" id="{253FC6F0-5BB6-C32F-18DB-C2A5346C2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xmlns="" id="{B618C842-4D01-E091-14CF-EDFF80154D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038600" cy="4525963"/>
          </a:xfrm>
        </p:spPr>
        <p:txBody>
          <a:bodyPr/>
          <a:lstStyle/>
          <a:p>
            <a:pPr eaLnBrk="1" hangingPunct="1">
              <a:lnSpc>
                <a:spcPct val="175000"/>
              </a:lnSpc>
            </a:pPr>
            <a:r>
              <a:rPr lang="en-US" altLang="en-US" sz="2400"/>
              <a:t>DEPTH OF CURE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2000"/>
              <a:t>Increasing depth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2000"/>
              <a:t>Increased time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2000"/>
              <a:t>Heavily filled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2000"/>
              <a:t>Microfilled &amp; hybrid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2000"/>
              <a:t>Light &amp; translucent shade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Efficiency of light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xmlns="" id="{7D4BB09B-A26A-3897-9E47-646AC9B429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590800"/>
            <a:ext cx="4267200" cy="4525963"/>
          </a:xfrm>
        </p:spPr>
        <p:txBody>
          <a:bodyPr/>
          <a:lstStyle/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Distance of tip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Through tooth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Conc of photoinitiator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“step” the light for large restorations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Large tip-more time-60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Coupling agents…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98638"/>
            <a:ext cx="4495800" cy="4525962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400"/>
              <a:t>TYPES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Organosilanes </a:t>
            </a:r>
          </a:p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en-US" altLang="en-US" sz="2000"/>
              <a:t>    (</a:t>
            </a:r>
            <a:r>
              <a:rPr lang="en-US" altLang="en-US" sz="2000">
                <a:sym typeface="Symbol" pitchFamily="18" charset="2"/>
              </a:rPr>
              <a:t></a:t>
            </a:r>
            <a:r>
              <a:rPr lang="en-US" altLang="en-US" sz="2000"/>
              <a:t>-methacryloxypropyl trimethoxy silane)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Titanates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Zirconates </a:t>
            </a:r>
          </a:p>
          <a:p>
            <a:pPr lvl="1" eaLnBrk="1" hangingPunct="1">
              <a:lnSpc>
                <a:spcPct val="115000"/>
              </a:lnSpc>
            </a:pPr>
            <a:endParaRPr lang="en-US" altLang="en-US" sz="2000"/>
          </a:p>
          <a:p>
            <a:pPr eaLnBrk="1" hangingPunct="1">
              <a:lnSpc>
                <a:spcPct val="115000"/>
              </a:lnSpc>
            </a:pPr>
            <a:r>
              <a:rPr lang="en-US" altLang="en-US" sz="2400"/>
              <a:t>FUNCTIONS</a:t>
            </a:r>
          </a:p>
        </p:txBody>
      </p:sp>
      <p:pic>
        <p:nvPicPr>
          <p:cNvPr id="62471" name="Picture 7" descr="Picture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" t="5981" r="3773" b="1300"/>
          <a:stretch>
            <a:fillRect/>
          </a:stretch>
        </p:blipFill>
        <p:spPr>
          <a:xfrm>
            <a:off x="3733800" y="1219200"/>
            <a:ext cx="5275263" cy="54864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Activator-initiator system…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400"/>
              <a:t>CHEMICALLY ACTIVATED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Benzoyl peroxide initiator (universal paste)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Aromatic tertiary amine activator (N,N, dimethyl-</a:t>
            </a:r>
            <a:r>
              <a:rPr lang="en-US" altLang="en-US" sz="2000" i="1"/>
              <a:t>p</a:t>
            </a:r>
            <a:r>
              <a:rPr lang="en-US" altLang="en-US" sz="2000"/>
              <a:t>-toluidine)(catalyst paste)</a:t>
            </a:r>
          </a:p>
          <a:p>
            <a:pPr lvl="1" eaLnBrk="1" hangingPunct="1">
              <a:lnSpc>
                <a:spcPct val="115000"/>
              </a:lnSpc>
            </a:pPr>
            <a:endParaRPr lang="en-US" altLang="en-US" sz="2000"/>
          </a:p>
          <a:p>
            <a:pPr eaLnBrk="1" hangingPunct="1">
              <a:lnSpc>
                <a:spcPct val="115000"/>
              </a:lnSpc>
            </a:pPr>
            <a:r>
              <a:rPr lang="en-US" altLang="en-US" sz="2400"/>
              <a:t>LIGHT ACTIVATED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Camphoroquinone -0.2%-1%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Organic aliphatic amine –dimetylaminoethyl methacrylate (DMAEMA)-0.15%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Blue light </a:t>
            </a:r>
          </a:p>
        </p:txBody>
      </p:sp>
    </p:spTree>
    <p:extLst>
      <p:ext uri="{BB962C8B-B14F-4D97-AF65-F5344CB8AC3E}">
        <p14:creationId xmlns:p14="http://schemas.microsoft.com/office/powerpoint/2010/main" xmlns="" val="22582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Inhibitors, optical modifiers…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22438"/>
            <a:ext cx="8534400" cy="4525962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800"/>
              <a:t>INHIBITORS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/>
              <a:t>Butylated hydroxytoluene (BTH)-0.01%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/>
              <a:t>Functions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800"/>
              <a:t>OPTICAL MODIFIERS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/>
              <a:t>Pigments-metal oxides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/>
              <a:t>Opacifiers-titanium &amp; aluminum oxide-0.001-0.007%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/>
              <a:t>Darker shade &amp; opacifier-thin layers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/>
              <a:t>UV light absorbers</a:t>
            </a:r>
          </a:p>
        </p:txBody>
      </p:sp>
    </p:spTree>
    <p:extLst>
      <p:ext uri="{BB962C8B-B14F-4D97-AF65-F5344CB8AC3E}">
        <p14:creationId xmlns:p14="http://schemas.microsoft.com/office/powerpoint/2010/main" xmlns="" val="19821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TYPES OF COMPOSITES…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657600" y="2109788"/>
            <a:ext cx="1666875" cy="557212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4 TYPES</a:t>
            </a:r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4343400" y="2819400"/>
            <a:ext cx="0" cy="304800"/>
          </a:xfrm>
          <a:prstGeom prst="line">
            <a:avLst/>
          </a:prstGeom>
          <a:noFill/>
          <a:ln w="38100">
            <a:solidFill>
              <a:srgbClr val="F52D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990600" y="3124200"/>
            <a:ext cx="7315200" cy="0"/>
          </a:xfrm>
          <a:prstGeom prst="line">
            <a:avLst/>
          </a:prstGeom>
          <a:noFill/>
          <a:ln w="38100">
            <a:solidFill>
              <a:srgbClr val="F52D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AutoShape 7"/>
          <p:cNvSpPr>
            <a:spLocks noChangeArrowheads="1"/>
          </p:cNvSpPr>
          <p:nvPr/>
        </p:nvSpPr>
        <p:spPr bwMode="auto">
          <a:xfrm>
            <a:off x="762000" y="31242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F52D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6327" name="AutoShape 8"/>
          <p:cNvSpPr>
            <a:spLocks noChangeArrowheads="1"/>
          </p:cNvSpPr>
          <p:nvPr/>
        </p:nvSpPr>
        <p:spPr bwMode="auto">
          <a:xfrm>
            <a:off x="3124200" y="3124200"/>
            <a:ext cx="228600" cy="1676400"/>
          </a:xfrm>
          <a:prstGeom prst="downArrow">
            <a:avLst>
              <a:gd name="adj1" fmla="val 50000"/>
              <a:gd name="adj2" fmla="val 183333"/>
            </a:avLst>
          </a:prstGeom>
          <a:solidFill>
            <a:srgbClr val="F52D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6328" name="AutoShape 9"/>
          <p:cNvSpPr>
            <a:spLocks noChangeArrowheads="1"/>
          </p:cNvSpPr>
          <p:nvPr/>
        </p:nvSpPr>
        <p:spPr bwMode="auto">
          <a:xfrm>
            <a:off x="5257800" y="3124200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rgbClr val="F52D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6329" name="AutoShape 10"/>
          <p:cNvSpPr>
            <a:spLocks noChangeArrowheads="1"/>
          </p:cNvSpPr>
          <p:nvPr/>
        </p:nvSpPr>
        <p:spPr bwMode="auto">
          <a:xfrm>
            <a:off x="8153400" y="3124200"/>
            <a:ext cx="228600" cy="1676400"/>
          </a:xfrm>
          <a:prstGeom prst="downArrow">
            <a:avLst>
              <a:gd name="adj1" fmla="val 50000"/>
              <a:gd name="adj2" fmla="val 183333"/>
            </a:avLst>
          </a:prstGeom>
          <a:solidFill>
            <a:srgbClr val="F52D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114300" y="3938588"/>
            <a:ext cx="2857500" cy="557212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TRADITIONAL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7296150" y="4852988"/>
            <a:ext cx="1619250" cy="557212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HYBRID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1981200" y="4929188"/>
            <a:ext cx="2732088" cy="557212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MICROFILLED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4191000" y="3862388"/>
            <a:ext cx="3317875" cy="557212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SMALL-PARTICLE</a:t>
            </a:r>
          </a:p>
        </p:txBody>
      </p:sp>
    </p:spTree>
    <p:extLst>
      <p:ext uri="{BB962C8B-B14F-4D97-AF65-F5344CB8AC3E}">
        <p14:creationId xmlns:p14="http://schemas.microsoft.com/office/powerpoint/2010/main" xmlns="" val="17525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D42C8110-DED6-FD73-3D95-0EEE9E2FF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CONTENT</a:t>
            </a:r>
            <a:endParaRPr lang="en-US" altLang="en-US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C8F87B22-7F5D-5A02-F354-B4AEE036E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8229600" cy="4953000"/>
          </a:xfrm>
        </p:spPr>
        <p:txBody>
          <a:bodyPr/>
          <a:lstStyle/>
          <a:p>
            <a:pPr lvl="1" eaLnBrk="1" hangingPunct="1">
              <a:lnSpc>
                <a:spcPct val="125000"/>
              </a:lnSpc>
            </a:pPr>
            <a:r>
              <a:rPr lang="en-US" altLang="en-US" dirty="0" smtClean="0"/>
              <a:t>Materials </a:t>
            </a:r>
            <a:r>
              <a:rPr lang="en-US" altLang="en-US" dirty="0"/>
              <a:t>used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/>
              <a:t>Filler sizes &amp; its distribution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/>
              <a:t>shape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/>
              <a:t>Filler volume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 err="1"/>
              <a:t>Radiopacity</a:t>
            </a:r>
            <a:endParaRPr lang="en-US" altLang="en-US" dirty="0"/>
          </a:p>
          <a:p>
            <a:pPr lvl="1" eaLnBrk="1" hangingPunct="1">
              <a:lnSpc>
                <a:spcPct val="125000"/>
              </a:lnSpc>
            </a:pPr>
            <a:r>
              <a:rPr lang="en-US" altLang="en-US" dirty="0"/>
              <a:t>Hardness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Traditional composites…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2209800"/>
          </a:xfrm>
        </p:spPr>
        <p:txBody>
          <a:bodyPr/>
          <a:lstStyle/>
          <a:p>
            <a:pPr eaLnBrk="1" hangingPunct="1"/>
            <a:r>
              <a:rPr lang="en-US" altLang="en-US" sz="2400"/>
              <a:t>1970s. </a:t>
            </a:r>
          </a:p>
          <a:p>
            <a:pPr eaLnBrk="1" hangingPunct="1"/>
            <a:r>
              <a:rPr lang="en-US" altLang="en-US" sz="2400"/>
              <a:t>Amorphous silica &amp; quartz (8-12</a:t>
            </a:r>
            <a:r>
              <a:rPr lang="en-US" altLang="en-US" sz="2400">
                <a:sym typeface="Symbol" pitchFamily="18" charset="2"/>
              </a:rPr>
              <a:t></a:t>
            </a:r>
            <a:r>
              <a:rPr lang="en-US" altLang="en-US" sz="2400"/>
              <a:t>m)- 60-70% vol.</a:t>
            </a:r>
          </a:p>
          <a:p>
            <a:pPr eaLnBrk="1" hangingPunct="1"/>
            <a:r>
              <a:rPr lang="en-US" altLang="en-US" sz="2400"/>
              <a:t>Indications</a:t>
            </a:r>
            <a:r>
              <a:rPr lang="en-US" altLang="en-US" sz="2800"/>
              <a:t>  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76857" name="Picture 57" descr="Picture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7" t="11739" r="9435" b="14911"/>
          <a:stretch>
            <a:fillRect/>
          </a:stretch>
        </p:blipFill>
        <p:spPr>
          <a:xfrm>
            <a:off x="2895600" y="3276600"/>
            <a:ext cx="4191000" cy="3232150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Text Box 55"/>
          <p:cNvSpPr txBox="1">
            <a:spLocks noChangeArrowheads="1"/>
          </p:cNvSpPr>
          <p:nvPr/>
        </p:nvSpPr>
        <p:spPr bwMode="auto">
          <a:xfrm>
            <a:off x="6096000" y="2819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192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90" name="Group 18"/>
          <p:cNvGraphicFramePr>
            <a:graphicFrameLocks noGrp="1"/>
          </p:cNvGraphicFramePr>
          <p:nvPr>
            <p:ph type="tbl" idx="1"/>
          </p:nvPr>
        </p:nvGraphicFramePr>
        <p:xfrm>
          <a:off x="457200" y="1846263"/>
          <a:ext cx="8229600" cy="4708525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DISADVANTAGES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658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Compressive, tensile  strength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Stiffness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Hardness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Polymerization shrinkage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Water sorption, thermal expansion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Polishability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Surface roughness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Staining, plaque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Occlusal wear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Poor esthetics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1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Small particle composites…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19600" cy="5029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/>
              <a:t>Filler size 0.5-3 </a:t>
            </a:r>
            <a:r>
              <a:rPr lang="en-US" altLang="en-US" sz="2800">
                <a:sym typeface="Symbol" pitchFamily="18" charset="2"/>
              </a:rPr>
              <a:t></a:t>
            </a:r>
            <a:r>
              <a:rPr lang="en-US" altLang="en-US" sz="2800"/>
              <a:t>m (65-77 % vol)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125000"/>
              </a:lnSpc>
            </a:pPr>
            <a:r>
              <a:rPr lang="en-US" altLang="en-US" sz="2800"/>
              <a:t>Glass particle with heavy metals &amp; colloidal silica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125000"/>
              </a:lnSpc>
            </a:pPr>
            <a:r>
              <a:rPr lang="en-US" altLang="en-US" sz="2800"/>
              <a:t>Indications </a:t>
            </a:r>
          </a:p>
        </p:txBody>
      </p:sp>
      <p:pic>
        <p:nvPicPr>
          <p:cNvPr id="77879" name="Picture 55" descr="Untitled-Scanned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6" t="3943" r="5833" b="1437"/>
          <a:stretch>
            <a:fillRect/>
          </a:stretch>
        </p:blipFill>
        <p:spPr>
          <a:xfrm>
            <a:off x="4656138" y="1925638"/>
            <a:ext cx="3802062" cy="4779962"/>
          </a:xfrm>
          <a:solidFill>
            <a:srgbClr val="E0FCFB"/>
          </a:solidFill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37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8" name="Group 4"/>
          <p:cNvGraphicFramePr>
            <a:graphicFrameLocks noGrp="1"/>
          </p:cNvGraphicFramePr>
          <p:nvPr>
            <p:ph type="tbl" idx="1"/>
          </p:nvPr>
        </p:nvGraphicFramePr>
        <p:xfrm>
          <a:off x="457200" y="1874838"/>
          <a:ext cx="8229600" cy="4525962"/>
        </p:xfrm>
        <a:graphic>
          <a:graphicData uri="http://schemas.openxmlformats.org/drawingml/2006/table">
            <a:tbl>
              <a:tblPr/>
              <a:tblGrid>
                <a:gridCol w="4422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6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   DISADVANTAGES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Good mech properties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Good smoothness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Wear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Less polymerization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shrinkage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Radioopacity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prone to wear and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deterioration.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38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Microfilled composites…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828800"/>
            <a:ext cx="4038600" cy="4953000"/>
          </a:xfrm>
        </p:spPr>
        <p:txBody>
          <a:bodyPr/>
          <a:lstStyle/>
          <a:p>
            <a:pPr eaLnBrk="1" hangingPunct="1"/>
            <a:r>
              <a:rPr lang="en-US" altLang="en-US" sz="2800"/>
              <a:t>Colloidal silica – 0.04 </a:t>
            </a:r>
            <a:r>
              <a:rPr lang="en-US" altLang="en-US" sz="2800">
                <a:sym typeface="Symbol" pitchFamily="18" charset="2"/>
              </a:rPr>
              <a:t></a:t>
            </a:r>
            <a:r>
              <a:rPr lang="en-US" altLang="en-US" sz="2800"/>
              <a:t>m -20-59 % vol</a:t>
            </a:r>
          </a:p>
          <a:p>
            <a:pPr lvl="1" eaLnBrk="1" hangingPunct="1"/>
            <a:r>
              <a:rPr lang="en-US" altLang="en-US" sz="2400"/>
              <a:t>Agglomerates </a:t>
            </a:r>
          </a:p>
          <a:p>
            <a:pPr lvl="1" eaLnBrk="1" hangingPunct="1"/>
            <a:r>
              <a:rPr lang="en-US" altLang="en-US" sz="2400"/>
              <a:t>Sintering  of colloidal silica</a:t>
            </a:r>
          </a:p>
          <a:p>
            <a:pPr lvl="1" eaLnBrk="1" hangingPunct="1"/>
            <a:r>
              <a:rPr lang="en-US" altLang="en-US" sz="2400"/>
              <a:t>Prepolymerized composite fillers</a:t>
            </a:r>
          </a:p>
        </p:txBody>
      </p:sp>
      <p:pic>
        <p:nvPicPr>
          <p:cNvPr id="78853" name="Picture 5" descr="Picture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976" y="1600200"/>
            <a:ext cx="1857048" cy="2185988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46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37" name="Group 57"/>
          <p:cNvGraphicFramePr>
            <a:graphicFrameLocks noGrp="1"/>
          </p:cNvGraphicFramePr>
          <p:nvPr>
            <p:ph sz="quarter" idx="13"/>
          </p:nvPr>
        </p:nvGraphicFramePr>
        <p:xfrm>
          <a:off x="228600" y="1828800"/>
          <a:ext cx="5029200" cy="47386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DISADVANTAGES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Best surface finish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Excellent wear resistance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Tensile strength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Water sorption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CTE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fracture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Radioluscent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Polymerization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shrinkage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9718" name="Picture 38" descr="Untitled-Scanned-0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314" y="2743200"/>
            <a:ext cx="2585559" cy="3595688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0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Hybrid composites…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91600" cy="4876800"/>
          </a:xfrm>
        </p:spPr>
        <p:txBody>
          <a:bodyPr/>
          <a:lstStyle/>
          <a:p>
            <a:pPr eaLnBrk="1" hangingPunct="1"/>
            <a:r>
              <a:rPr lang="en-US" altLang="en-US"/>
              <a:t>Fillers </a:t>
            </a:r>
          </a:p>
          <a:p>
            <a:pPr lvl="1" eaLnBrk="1" hangingPunct="1"/>
            <a:r>
              <a:rPr lang="en-US" altLang="en-US"/>
              <a:t>0.4-1</a:t>
            </a:r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/>
              <a:t>m – 60-65 % vol</a:t>
            </a:r>
          </a:p>
          <a:p>
            <a:pPr lvl="1" eaLnBrk="1" hangingPunct="1"/>
            <a:r>
              <a:rPr lang="en-US" altLang="en-US"/>
              <a:t>Colloidal silica (10-20 wt%)</a:t>
            </a:r>
          </a:p>
          <a:p>
            <a:pPr lvl="1" eaLnBrk="1" hangingPunct="1"/>
            <a:r>
              <a:rPr lang="en-US" altLang="en-US"/>
              <a:t>Glass particles with heavy metals  (75-80 wt%)</a:t>
            </a:r>
          </a:p>
          <a:p>
            <a:pPr eaLnBrk="1" hangingPunct="1"/>
            <a:r>
              <a:rPr lang="en-US" altLang="en-US"/>
              <a:t>Intermediate properties </a:t>
            </a:r>
          </a:p>
          <a:p>
            <a:pPr eaLnBrk="1" hangingPunct="1"/>
            <a:r>
              <a:rPr lang="en-US" altLang="en-US"/>
              <a:t>Indications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63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83" name="Group 55"/>
          <p:cNvGraphicFramePr>
            <a:graphicFrameLocks noGrp="1"/>
          </p:cNvGraphicFramePr>
          <p:nvPr>
            <p:ph sz="quarter" idx="13"/>
          </p:nvPr>
        </p:nvGraphicFramePr>
        <p:xfrm>
          <a:off x="304800" y="1905000"/>
          <a:ext cx="5181600" cy="45720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Good physical properties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Improve wear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Superior surface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 morphology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Good esthetics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Increased surface roughness with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1772" name="Picture 44" descr="Untitled-Scanned-0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876" y="2743200"/>
            <a:ext cx="2648436" cy="3595688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01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509" name="Group 213"/>
          <p:cNvGraphicFramePr>
            <a:graphicFrameLocks noGrp="1"/>
          </p:cNvGraphicFramePr>
          <p:nvPr>
            <p:ph/>
          </p:nvPr>
        </p:nvGraphicFramePr>
        <p:xfrm>
          <a:off x="228600" y="152400"/>
          <a:ext cx="8686800" cy="6565899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6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CHARACTERISTIC PROPERTY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UNFILLED ACRYLIC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TRADITIONAL 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SMALL PARTICLE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HYBRID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MICROFILLED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Size (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m)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8-12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0.5-3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0.4-1.0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0.04-0.4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Inorganic filler (vol%)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60-70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65-77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60-65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20-59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Inorganic filler (wt%)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70-80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80-90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75-80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35-67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Compressive strength (MPa)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250-300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350-400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300-350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250-350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Tensile strength (MPa)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50-65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75-90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40-50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30 -50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Elastic modulus (GPa)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2.4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8-15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15-20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11-15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3-6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TEC (ppm/ °C)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92.8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25-35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19-26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30-40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50-60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6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Water sorption (mg/cm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1.7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0.5-0.7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0.5-0.6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0.5-0.7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1.4-1.7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Knoop hardness (KHN)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50-60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50-60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25-35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Curing shrinkage (vol%)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0F23E"/>
                          </a:solidFill>
                          <a:effectLst/>
                          <a:latin typeface="Comic Sans MS" pitchFamily="66" charset="0"/>
                        </a:rPr>
                        <a:t>8-10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2-3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2-3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2-3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Radio opacity(mm\Al)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0.1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2-3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2-3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2-4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0.5-2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23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390" name="Group 398"/>
          <p:cNvGraphicFramePr>
            <a:graphicFrameLocks noGrp="1"/>
          </p:cNvGraphicFramePr>
          <p:nvPr>
            <p:ph/>
          </p:nvPr>
        </p:nvGraphicFramePr>
        <p:xfrm>
          <a:off x="76200" y="533400"/>
          <a:ext cx="8915400" cy="5657852"/>
        </p:xfrm>
        <a:graphic>
          <a:graphicData uri="http://schemas.openxmlformats.org/drawingml/2006/table">
            <a:tbl>
              <a:tblPr/>
              <a:tblGrid>
                <a:gridCol w="2346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TRADITIONAL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SMALL PARTICLE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MICROFILLED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HYBRID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Mechanical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Polymerization shrinkage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sz="32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Polishability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   </a:t>
                      </a:r>
                      <a:r>
                        <a:rPr kumimoji="0" lang="en-US" sz="32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Wear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Esthetics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   </a:t>
                      </a:r>
                      <a:r>
                        <a:rPr kumimoji="0" lang="en-US" sz="32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Use in posteriors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   </a:t>
                      </a:r>
                      <a:r>
                        <a:rPr kumimoji="0" lang="en-US" sz="32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    </a:t>
                      </a:r>
                      <a:r>
                        <a:rPr kumimoji="0" lang="en-US" sz="3200" b="0" i="1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E0FCFB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6612" name="Text Box 358"/>
          <p:cNvSpPr txBox="1">
            <a:spLocks noChangeArrowheads="1"/>
          </p:cNvSpPr>
          <p:nvPr/>
        </p:nvSpPr>
        <p:spPr bwMode="auto">
          <a:xfrm>
            <a:off x="2727325" y="17129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66613" name="Text Box 359"/>
          <p:cNvSpPr txBox="1">
            <a:spLocks noChangeArrowheads="1"/>
          </p:cNvSpPr>
          <p:nvPr/>
        </p:nvSpPr>
        <p:spPr bwMode="auto">
          <a:xfrm>
            <a:off x="7772400" y="2286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14" name="Text Box 360"/>
          <p:cNvSpPr txBox="1">
            <a:spLocks noChangeArrowheads="1"/>
          </p:cNvSpPr>
          <p:nvPr/>
        </p:nvSpPr>
        <p:spPr bwMode="auto">
          <a:xfrm>
            <a:off x="6629400" y="4724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15" name="Text Box 361"/>
          <p:cNvSpPr txBox="1">
            <a:spLocks noChangeArrowheads="1"/>
          </p:cNvSpPr>
          <p:nvPr/>
        </p:nvSpPr>
        <p:spPr bwMode="auto">
          <a:xfrm>
            <a:off x="80010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16" name="Text Box 362"/>
          <p:cNvSpPr txBox="1">
            <a:spLocks noChangeArrowheads="1"/>
          </p:cNvSpPr>
          <p:nvPr/>
        </p:nvSpPr>
        <p:spPr bwMode="auto">
          <a:xfrm>
            <a:off x="5105400" y="469265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17" name="Text Box 363"/>
          <p:cNvSpPr txBox="1">
            <a:spLocks noChangeArrowheads="1"/>
          </p:cNvSpPr>
          <p:nvPr/>
        </p:nvSpPr>
        <p:spPr bwMode="auto">
          <a:xfrm>
            <a:off x="8153400" y="4724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18" name="Text Box 364"/>
          <p:cNvSpPr txBox="1">
            <a:spLocks noChangeArrowheads="1"/>
          </p:cNvSpPr>
          <p:nvPr/>
        </p:nvSpPr>
        <p:spPr bwMode="auto">
          <a:xfrm>
            <a:off x="7010400" y="4724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19" name="Text Box 365"/>
          <p:cNvSpPr txBox="1">
            <a:spLocks noChangeArrowheads="1"/>
          </p:cNvSpPr>
          <p:nvPr/>
        </p:nvSpPr>
        <p:spPr bwMode="auto">
          <a:xfrm>
            <a:off x="4724400" y="4648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20" name="Text Box 366"/>
          <p:cNvSpPr txBox="1">
            <a:spLocks noChangeArrowheads="1"/>
          </p:cNvSpPr>
          <p:nvPr/>
        </p:nvSpPr>
        <p:spPr bwMode="auto">
          <a:xfrm>
            <a:off x="7848600" y="4724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21" name="Text Box 367"/>
          <p:cNvSpPr txBox="1">
            <a:spLocks noChangeArrowheads="1"/>
          </p:cNvSpPr>
          <p:nvPr/>
        </p:nvSpPr>
        <p:spPr bwMode="auto">
          <a:xfrm>
            <a:off x="6324600" y="4724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22" name="Text Box 368"/>
          <p:cNvSpPr txBox="1">
            <a:spLocks noChangeArrowheads="1"/>
          </p:cNvSpPr>
          <p:nvPr/>
        </p:nvSpPr>
        <p:spPr bwMode="auto">
          <a:xfrm>
            <a:off x="7848600" y="5486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23" name="Text Box 369"/>
          <p:cNvSpPr txBox="1">
            <a:spLocks noChangeArrowheads="1"/>
          </p:cNvSpPr>
          <p:nvPr/>
        </p:nvSpPr>
        <p:spPr bwMode="auto">
          <a:xfrm>
            <a:off x="4648200" y="5410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24" name="Text Box 383"/>
          <p:cNvSpPr txBox="1">
            <a:spLocks noChangeArrowheads="1"/>
          </p:cNvSpPr>
          <p:nvPr/>
        </p:nvSpPr>
        <p:spPr bwMode="auto">
          <a:xfrm>
            <a:off x="76962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25" name="Text Box 384"/>
          <p:cNvSpPr txBox="1">
            <a:spLocks noChangeArrowheads="1"/>
          </p:cNvSpPr>
          <p:nvPr/>
        </p:nvSpPr>
        <p:spPr bwMode="auto">
          <a:xfrm>
            <a:off x="51054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26" name="Text Box 385"/>
          <p:cNvSpPr txBox="1">
            <a:spLocks noChangeArrowheads="1"/>
          </p:cNvSpPr>
          <p:nvPr/>
        </p:nvSpPr>
        <p:spPr bwMode="auto">
          <a:xfrm>
            <a:off x="48006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27" name="Text Box 386"/>
          <p:cNvSpPr txBox="1">
            <a:spLocks noChangeArrowheads="1"/>
          </p:cNvSpPr>
          <p:nvPr/>
        </p:nvSpPr>
        <p:spPr bwMode="auto">
          <a:xfrm>
            <a:off x="45720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28" name="Text Box 387"/>
          <p:cNvSpPr txBox="1">
            <a:spLocks noChangeArrowheads="1"/>
          </p:cNvSpPr>
          <p:nvPr/>
        </p:nvSpPr>
        <p:spPr bwMode="auto">
          <a:xfrm>
            <a:off x="30480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29" name="Text Box 388"/>
          <p:cNvSpPr txBox="1">
            <a:spLocks noChangeArrowheads="1"/>
          </p:cNvSpPr>
          <p:nvPr/>
        </p:nvSpPr>
        <p:spPr bwMode="auto">
          <a:xfrm>
            <a:off x="4648200" y="2286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0" name="Text Box 389"/>
          <p:cNvSpPr txBox="1">
            <a:spLocks noChangeArrowheads="1"/>
          </p:cNvSpPr>
          <p:nvPr/>
        </p:nvSpPr>
        <p:spPr bwMode="auto">
          <a:xfrm>
            <a:off x="6324600" y="316865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1" name="Text Box 390"/>
          <p:cNvSpPr txBox="1">
            <a:spLocks noChangeArrowheads="1"/>
          </p:cNvSpPr>
          <p:nvPr/>
        </p:nvSpPr>
        <p:spPr bwMode="auto">
          <a:xfrm>
            <a:off x="6629400" y="316865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2" name="Text Box 391"/>
          <p:cNvSpPr txBox="1">
            <a:spLocks noChangeArrowheads="1"/>
          </p:cNvSpPr>
          <p:nvPr/>
        </p:nvSpPr>
        <p:spPr bwMode="auto">
          <a:xfrm>
            <a:off x="6400800" y="1524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3" name="Text Box 392"/>
          <p:cNvSpPr txBox="1">
            <a:spLocks noChangeArrowheads="1"/>
          </p:cNvSpPr>
          <p:nvPr/>
        </p:nvSpPr>
        <p:spPr bwMode="auto">
          <a:xfrm>
            <a:off x="6858000" y="3200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4" name="Text Box 393"/>
          <p:cNvSpPr txBox="1">
            <a:spLocks noChangeArrowheads="1"/>
          </p:cNvSpPr>
          <p:nvPr/>
        </p:nvSpPr>
        <p:spPr bwMode="auto">
          <a:xfrm>
            <a:off x="4648200" y="3124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5" name="Text Box 394"/>
          <p:cNvSpPr txBox="1">
            <a:spLocks noChangeArrowheads="1"/>
          </p:cNvSpPr>
          <p:nvPr/>
        </p:nvSpPr>
        <p:spPr bwMode="auto">
          <a:xfrm>
            <a:off x="7924800" y="3124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6" name="Text Box 395"/>
          <p:cNvSpPr txBox="1">
            <a:spLocks noChangeArrowheads="1"/>
          </p:cNvSpPr>
          <p:nvPr/>
        </p:nvSpPr>
        <p:spPr bwMode="auto">
          <a:xfrm>
            <a:off x="4953000" y="3124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7" name="Text Box 396"/>
          <p:cNvSpPr txBox="1">
            <a:spLocks noChangeArrowheads="1"/>
          </p:cNvSpPr>
          <p:nvPr/>
        </p:nvSpPr>
        <p:spPr bwMode="auto">
          <a:xfrm>
            <a:off x="8229600" y="3124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8" name="Text Box 399"/>
          <p:cNvSpPr txBox="1">
            <a:spLocks noChangeArrowheads="1"/>
          </p:cNvSpPr>
          <p:nvPr/>
        </p:nvSpPr>
        <p:spPr bwMode="auto">
          <a:xfrm>
            <a:off x="2895600" y="2286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39" name="Text Box 400"/>
          <p:cNvSpPr txBox="1">
            <a:spLocks noChangeArrowheads="1"/>
          </p:cNvSpPr>
          <p:nvPr/>
        </p:nvSpPr>
        <p:spPr bwMode="auto">
          <a:xfrm>
            <a:off x="4876800" y="3962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40" name="Text Box 401"/>
          <p:cNvSpPr txBox="1">
            <a:spLocks noChangeArrowheads="1"/>
          </p:cNvSpPr>
          <p:nvPr/>
        </p:nvSpPr>
        <p:spPr bwMode="auto">
          <a:xfrm>
            <a:off x="6858000" y="3886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41" name="Text Box 402"/>
          <p:cNvSpPr txBox="1">
            <a:spLocks noChangeArrowheads="1"/>
          </p:cNvSpPr>
          <p:nvPr/>
        </p:nvSpPr>
        <p:spPr bwMode="auto">
          <a:xfrm>
            <a:off x="6553200" y="3886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42" name="Text Box 403"/>
          <p:cNvSpPr txBox="1">
            <a:spLocks noChangeArrowheads="1"/>
          </p:cNvSpPr>
          <p:nvPr/>
        </p:nvSpPr>
        <p:spPr bwMode="auto">
          <a:xfrm>
            <a:off x="6248400" y="3886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F52D61"/>
                </a:solidFill>
              </a:rPr>
              <a:t> </a:t>
            </a:r>
          </a:p>
        </p:txBody>
      </p:sp>
      <p:sp>
        <p:nvSpPr>
          <p:cNvPr id="66643" name="Text Box 404"/>
          <p:cNvSpPr txBox="1">
            <a:spLocks noChangeArrowheads="1"/>
          </p:cNvSpPr>
          <p:nvPr/>
        </p:nvSpPr>
        <p:spPr bwMode="auto">
          <a:xfrm>
            <a:off x="2819400" y="3886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44" name="Text Box 405"/>
          <p:cNvSpPr txBox="1">
            <a:spLocks noChangeArrowheads="1"/>
          </p:cNvSpPr>
          <p:nvPr/>
        </p:nvSpPr>
        <p:spPr bwMode="auto">
          <a:xfrm>
            <a:off x="5181600" y="3962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45" name="Text Box 406"/>
          <p:cNvSpPr txBox="1">
            <a:spLocks noChangeArrowheads="1"/>
          </p:cNvSpPr>
          <p:nvPr/>
        </p:nvSpPr>
        <p:spPr bwMode="auto">
          <a:xfrm>
            <a:off x="8077200" y="3962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  <p:sp>
        <p:nvSpPr>
          <p:cNvPr id="66646" name="Text Box 407"/>
          <p:cNvSpPr txBox="1">
            <a:spLocks noChangeArrowheads="1"/>
          </p:cNvSpPr>
          <p:nvPr/>
        </p:nvSpPr>
        <p:spPr bwMode="auto">
          <a:xfrm>
            <a:off x="7696200" y="3962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3600">
                <a:solidFill>
                  <a:srgbClr val="E0FCF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838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6A787327-A6DD-F05C-EDE4-B957F77FC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D7818DCD-2086-BCF7-04FE-0BCF000A9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MATERIALS USED:</a:t>
            </a:r>
          </a:p>
          <a:p>
            <a:pPr lvl="1" eaLnBrk="1" hangingPunct="1"/>
            <a:r>
              <a:rPr lang="en-US" altLang="en-US"/>
              <a:t>Pure silica</a:t>
            </a: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xmlns="" id="{5E403C34-2D22-355F-15F9-790758A9A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124200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xmlns="" id="{F9120680-3EBB-7CBB-9B90-26A6F2D68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6">
            <a:extLst>
              <a:ext uri="{FF2B5EF4-FFF2-40B4-BE49-F238E27FC236}">
                <a16:creationId xmlns:a16="http://schemas.microsoft.com/office/drawing/2014/main" xmlns="" id="{4B015A88-CB20-990E-169D-B09ACA50A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124200"/>
            <a:ext cx="441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xmlns="" id="{474B4AF7-7B88-1969-3C82-B236D772E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xmlns="" id="{3237E455-5E90-F0C8-0D68-2A400B582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81400"/>
            <a:ext cx="1792288" cy="485775"/>
          </a:xfrm>
          <a:prstGeom prst="rect">
            <a:avLst/>
          </a:prstGeom>
          <a:solidFill>
            <a:srgbClr val="E0FCFB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Crystalline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6089" name="Text Box 10">
            <a:extLst>
              <a:ext uri="{FF2B5EF4-FFF2-40B4-BE49-F238E27FC236}">
                <a16:creationId xmlns:a16="http://schemas.microsoft.com/office/drawing/2014/main" xmlns="" id="{1704CAC5-FBD4-E570-F170-42C10C993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581400"/>
            <a:ext cx="2455863" cy="485775"/>
          </a:xfrm>
          <a:prstGeom prst="rect">
            <a:avLst/>
          </a:prstGeom>
          <a:solidFill>
            <a:srgbClr val="E0FCFB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Non-crystalline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xmlns="" id="{60584D7F-B482-D629-0169-2FF1A220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038600"/>
            <a:ext cx="19399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Crystobalite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Tridymite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quartz</a:t>
            </a: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xmlns="" id="{B3BBB988-D779-9C64-05EA-64AC762D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271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Glass</a:t>
            </a:r>
          </a:p>
        </p:txBody>
      </p:sp>
      <p:sp>
        <p:nvSpPr>
          <p:cNvPr id="46092" name="Text Box 13">
            <a:extLst>
              <a:ext uri="{FF2B5EF4-FFF2-40B4-BE49-F238E27FC236}">
                <a16:creationId xmlns:a16="http://schemas.microsoft.com/office/drawing/2014/main" xmlns="" id="{3AADAE4C-2211-1244-4ADB-7BCEAC831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953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62" name="Text Box 14">
            <a:extLst>
              <a:ext uri="{FF2B5EF4-FFF2-40B4-BE49-F238E27FC236}">
                <a16:creationId xmlns:a16="http://schemas.microsoft.com/office/drawing/2014/main" xmlns="" id="{25ADD97F-2EBA-9FBC-A4E0-A4D610DA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4637088"/>
            <a:ext cx="32956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Modifications by ions: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en-US" sz="2400"/>
              <a:t>Li, Al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en-US" sz="2400"/>
              <a:t>Ba, Zn, Y, St, Zr, B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en-US" sz="2400"/>
              <a:t>Disadvantages</a:t>
            </a:r>
          </a:p>
        </p:txBody>
      </p:sp>
      <p:sp>
        <p:nvSpPr>
          <p:cNvPr id="53263" name="AutoShape 15">
            <a:extLst>
              <a:ext uri="{FF2B5EF4-FFF2-40B4-BE49-F238E27FC236}">
                <a16:creationId xmlns:a16="http://schemas.microsoft.com/office/drawing/2014/main" xmlns="" id="{33A1CE6A-4B29-FA79-9648-511484EACE7A}"/>
              </a:ext>
            </a:extLst>
          </p:cNvPr>
          <p:cNvSpPr>
            <a:spLocks/>
          </p:cNvSpPr>
          <p:nvPr/>
        </p:nvSpPr>
        <p:spPr bwMode="auto">
          <a:xfrm>
            <a:off x="8077200" y="52578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I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64" name="Text Box 16">
            <a:extLst>
              <a:ext uri="{FF2B5EF4-FFF2-40B4-BE49-F238E27FC236}">
                <a16:creationId xmlns:a16="http://schemas.microsoft.com/office/drawing/2014/main" xmlns="" id="{AB5D1B29-C916-272A-6679-750E7C9F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503863"/>
            <a:ext cx="60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Blip>
                <a:blip r:embed="rId2"/>
              </a:buBlip>
              <a:defRPr sz="3200">
                <a:solidFill>
                  <a:srgbClr val="E0FCFB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SzPct val="115000"/>
              <a:buBlip>
                <a:blip r:embed="rId3"/>
              </a:buBlip>
              <a:defRPr sz="2800">
                <a:solidFill>
                  <a:srgbClr val="E0FCFB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4"/>
              </a:buBlip>
              <a:defRPr sz="2400">
                <a:solidFill>
                  <a:srgbClr val="E0FCFB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40000"/>
              <a:buChar char="•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000">
                <a:solidFill>
                  <a:srgbClr val="E0FCFB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/>
              <a:t>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2" grpId="0"/>
      <p:bldP spid="53263" grpId="0" animBg="1"/>
      <p:bldP spid="532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/>
              <a:t>MODE OF SUPPLY…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715000"/>
          </a:xfrm>
        </p:spPr>
        <p:txBody>
          <a:bodyPr/>
          <a:lstStyle/>
          <a:p>
            <a:pPr marL="609600" indent="-609600" eaLnBrk="1" hangingPunct="1">
              <a:lnSpc>
                <a:spcPct val="125000"/>
              </a:lnSpc>
            </a:pPr>
            <a:r>
              <a:rPr lang="en-US" altLang="en-US" sz="3600"/>
              <a:t>Basic six systems</a:t>
            </a:r>
          </a:p>
          <a:p>
            <a:pPr marL="1371600" lvl="2" indent="-457200" eaLnBrk="1" hangingPunct="1">
              <a:lnSpc>
                <a:spcPct val="155000"/>
              </a:lnSpc>
              <a:buSzPct val="120000"/>
              <a:buFontTx/>
              <a:buBlip>
                <a:blip r:embed="rId2"/>
              </a:buBlip>
            </a:pPr>
            <a:r>
              <a:rPr lang="en-US" altLang="en-US"/>
              <a:t>Chemically cured </a:t>
            </a:r>
            <a:r>
              <a:rPr lang="en-US" altLang="en-US">
                <a:solidFill>
                  <a:srgbClr val="FF0066"/>
                </a:solidFill>
              </a:rPr>
              <a:t>paste-paste</a:t>
            </a:r>
          </a:p>
          <a:p>
            <a:pPr marL="1371600" lvl="2" indent="-457200" eaLnBrk="1" hangingPunct="1">
              <a:lnSpc>
                <a:spcPct val="155000"/>
              </a:lnSpc>
              <a:buSzPct val="120000"/>
              <a:buFontTx/>
              <a:buBlip>
                <a:blip r:embed="rId2"/>
              </a:buBlip>
            </a:pPr>
            <a:r>
              <a:rPr lang="en-US" altLang="en-US"/>
              <a:t>Chemically cured / Photo cured </a:t>
            </a:r>
            <a:r>
              <a:rPr lang="en-US" altLang="en-US">
                <a:solidFill>
                  <a:srgbClr val="FF0066"/>
                </a:solidFill>
              </a:rPr>
              <a:t>liquid-powder</a:t>
            </a:r>
          </a:p>
          <a:p>
            <a:pPr marL="1371600" lvl="2" indent="-457200" eaLnBrk="1" hangingPunct="1">
              <a:lnSpc>
                <a:spcPct val="155000"/>
              </a:lnSpc>
              <a:buSzPct val="120000"/>
              <a:buFontTx/>
              <a:buBlip>
                <a:blip r:embed="rId2"/>
              </a:buBlip>
            </a:pPr>
            <a:r>
              <a:rPr lang="en-US" altLang="en-US"/>
              <a:t>Chemically cured / Photo cured </a:t>
            </a:r>
            <a:r>
              <a:rPr lang="en-US" altLang="en-US">
                <a:solidFill>
                  <a:srgbClr val="FF0066"/>
                </a:solidFill>
              </a:rPr>
              <a:t>paste – liquid</a:t>
            </a:r>
            <a:r>
              <a:rPr lang="en-US" altLang="en-US"/>
              <a:t> </a:t>
            </a:r>
          </a:p>
          <a:p>
            <a:pPr marL="1371600" lvl="2" indent="-457200" eaLnBrk="1" hangingPunct="1">
              <a:lnSpc>
                <a:spcPct val="155000"/>
              </a:lnSpc>
              <a:buSzPct val="120000"/>
              <a:buFontTx/>
              <a:buBlip>
                <a:blip r:embed="rId2"/>
              </a:buBlip>
            </a:pPr>
            <a:r>
              <a:rPr lang="en-US" altLang="en-US"/>
              <a:t>Photo cured </a:t>
            </a:r>
            <a:r>
              <a:rPr lang="en-US" altLang="en-US">
                <a:solidFill>
                  <a:srgbClr val="FF0066"/>
                </a:solidFill>
              </a:rPr>
              <a:t>one paste</a:t>
            </a:r>
            <a:r>
              <a:rPr lang="en-US" altLang="en-US"/>
              <a:t> system</a:t>
            </a:r>
          </a:p>
          <a:p>
            <a:pPr marL="1371600" lvl="2" indent="-457200" eaLnBrk="1" hangingPunct="1">
              <a:lnSpc>
                <a:spcPct val="155000"/>
              </a:lnSpc>
              <a:buSzPct val="120000"/>
              <a:buFontTx/>
              <a:buBlip>
                <a:blip r:embed="rId2"/>
              </a:buBlip>
            </a:pPr>
            <a:r>
              <a:rPr lang="en-US" altLang="en-US"/>
              <a:t>Photo cured </a:t>
            </a:r>
            <a:r>
              <a:rPr lang="en-US" altLang="en-US">
                <a:solidFill>
                  <a:srgbClr val="FF0066"/>
                </a:solidFill>
              </a:rPr>
              <a:t>one liquid</a:t>
            </a:r>
            <a:r>
              <a:rPr lang="en-US" altLang="en-US"/>
              <a:t> system</a:t>
            </a:r>
          </a:p>
          <a:p>
            <a:pPr marL="1371600" lvl="2" indent="-457200" eaLnBrk="1" hangingPunct="1">
              <a:lnSpc>
                <a:spcPct val="155000"/>
              </a:lnSpc>
              <a:buSzPct val="120000"/>
              <a:buFontTx/>
              <a:buBlip>
                <a:blip r:embed="rId2"/>
              </a:buBlip>
            </a:pPr>
            <a:r>
              <a:rPr lang="en-US" altLang="en-US"/>
              <a:t>Chemically cured </a:t>
            </a:r>
            <a:r>
              <a:rPr lang="en-US" altLang="en-US">
                <a:solidFill>
                  <a:srgbClr val="FF0066"/>
                </a:solidFill>
              </a:rPr>
              <a:t>3 / 4 part</a:t>
            </a:r>
            <a:r>
              <a:rPr lang="en-US" altLang="en-US"/>
              <a:t> system</a:t>
            </a:r>
            <a:endParaRPr lang="en-US" altLang="en-US" sz="2800"/>
          </a:p>
          <a:p>
            <a:pPr marL="1371600" lvl="2" indent="-457200" eaLnBrk="1" hangingPunct="1">
              <a:lnSpc>
                <a:spcPct val="125000"/>
              </a:lnSpc>
              <a:buSzPct val="120000"/>
              <a:buFontTx/>
              <a:buNone/>
            </a:pPr>
            <a:endParaRPr lang="en-US" altLang="en-US" sz="3200"/>
          </a:p>
          <a:p>
            <a:pPr marL="990600" lvl="1" indent="-533400" eaLnBrk="1" hangingPunct="1">
              <a:lnSpc>
                <a:spcPct val="125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37019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600200"/>
            <a:ext cx="4038600" cy="20574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For chemical cure-syringes/tubs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267200" y="1600200"/>
            <a:ext cx="4419600" cy="2209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For light cure-spills/syringe/compules</a:t>
            </a:r>
          </a:p>
        </p:txBody>
      </p:sp>
      <p:pic>
        <p:nvPicPr>
          <p:cNvPr id="68613" name="Picture 6" descr="Prisma T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43200" cy="20113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048000" cy="2216150"/>
          </a:xfrm>
          <a:prstGeom prst="rect">
            <a:avLst/>
          </a:prstGeo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10" descr="Enlarge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" t="17416" r="2112" b="9435"/>
          <a:stretch>
            <a:fillRect/>
          </a:stretch>
        </p:blipFill>
        <p:spPr bwMode="auto">
          <a:xfrm>
            <a:off x="3352800" y="4572000"/>
            <a:ext cx="2667000" cy="20748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11" descr="Mediaweb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0" t="2985" r="10001" b="10448"/>
          <a:stretch>
            <a:fillRect/>
          </a:stretch>
        </p:blipFill>
        <p:spPr bwMode="auto">
          <a:xfrm>
            <a:off x="228600" y="2819400"/>
            <a:ext cx="2971800" cy="22098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5049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CURING OF COMPOSITES…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1143000"/>
            <a:ext cx="4038600" cy="685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800"/>
              <a:t>POLYMERIZATION</a:t>
            </a:r>
          </a:p>
          <a:p>
            <a:pPr lvl="2" eaLnBrk="1" hangingPunct="1">
              <a:lnSpc>
                <a:spcPct val="125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125000"/>
              </a:lnSpc>
            </a:pPr>
            <a:endParaRPr lang="en-US" altLang="en-US" sz="2400"/>
          </a:p>
        </p:txBody>
      </p:sp>
      <p:pic>
        <p:nvPicPr>
          <p:cNvPr id="69636" name="Picture 4" descr="0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77"/>
          <a:stretch>
            <a:fillRect/>
          </a:stretch>
        </p:blipFill>
        <p:spPr>
          <a:xfrm>
            <a:off x="1066800" y="1752600"/>
            <a:ext cx="7162800" cy="510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011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CHEMICAL ACTIVATION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/>
              <a:t>Chemistry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/>
              <a:t>Advantages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/>
              <a:t>Even polymerization-75%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/>
              <a:t>Disadvantages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/>
              <a:t>Oxygen inhibition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/>
              <a:t>Working time </a:t>
            </a:r>
          </a:p>
          <a:p>
            <a:pPr eaLnBrk="1" hangingPunct="1">
              <a:lnSpc>
                <a:spcPct val="125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8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5486400" cy="63246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/>
              <a:t>LIGHT ACTIVATION	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/>
              <a:t>UV light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/>
              <a:t>Visible light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/>
              <a:t>Advantages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Easy to use, single paste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Less porosity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Less sensitive to oxygen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Command polymerization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Colour stability, colors can be optimized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Better mech properties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/>
              <a:t>Setting time –faster cure</a:t>
            </a:r>
          </a:p>
        </p:txBody>
      </p:sp>
      <p:pic>
        <p:nvPicPr>
          <p:cNvPr id="72711" name="Picture 7" descr="composite_curing_light_a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75" y="2672556"/>
            <a:ext cx="2381250" cy="2381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5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/>
              <a:t>Disadvantages</a:t>
            </a:r>
          </a:p>
          <a:p>
            <a:pPr lvl="2" eaLnBrk="1" hangingPunct="1"/>
            <a:r>
              <a:rPr lang="en-US" altLang="en-US"/>
              <a:t>Increments</a:t>
            </a:r>
          </a:p>
          <a:p>
            <a:pPr lvl="2" eaLnBrk="1" hangingPunct="1"/>
            <a:r>
              <a:rPr lang="en-US" altLang="en-US"/>
              <a:t>Time consuming</a:t>
            </a:r>
          </a:p>
          <a:p>
            <a:pPr lvl="2" eaLnBrk="1" hangingPunct="1"/>
            <a:r>
              <a:rPr lang="en-US" altLang="en-US"/>
              <a:t>Poor accessibility </a:t>
            </a:r>
          </a:p>
          <a:p>
            <a:pPr lvl="2" eaLnBrk="1" hangingPunct="1"/>
            <a:r>
              <a:rPr lang="en-US" altLang="en-US"/>
              <a:t>Variable exposure</a:t>
            </a:r>
          </a:p>
          <a:p>
            <a:pPr lvl="2" eaLnBrk="1" hangingPunct="1"/>
            <a:r>
              <a:rPr lang="en-US" altLang="en-US"/>
              <a:t>Sensitive to ambient light</a:t>
            </a:r>
          </a:p>
          <a:p>
            <a:pPr lvl="2" eaLnBrk="1" hangingPunct="1"/>
            <a:r>
              <a:rPr lang="en-US" altLang="en-US"/>
              <a:t>Shrinkage</a:t>
            </a:r>
          </a:p>
          <a:p>
            <a:pPr lvl="2" eaLnBrk="1" hangingPunct="1"/>
            <a:r>
              <a:rPr lang="en-US" altLang="en-US"/>
              <a:t>Ocular damage</a:t>
            </a:r>
          </a:p>
          <a:p>
            <a:pPr lvl="2" eaLnBrk="1" hangingPunct="1"/>
            <a:r>
              <a:rPr lang="en-US" altLang="en-US"/>
              <a:t> Cost </a:t>
            </a:r>
          </a:p>
        </p:txBody>
      </p:sp>
    </p:spTree>
    <p:extLst>
      <p:ext uri="{BB962C8B-B14F-4D97-AF65-F5344CB8AC3E}">
        <p14:creationId xmlns:p14="http://schemas.microsoft.com/office/powerpoint/2010/main" xmlns="" val="1876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Comparison</a:t>
            </a:r>
            <a:r>
              <a:rPr lang="en-US" altLang="en-US"/>
              <a:t> </a:t>
            </a:r>
          </a:p>
        </p:txBody>
      </p:sp>
      <p:graphicFrame>
        <p:nvGraphicFramePr>
          <p:cNvPr id="99475" name="Group 147"/>
          <p:cNvGraphicFramePr>
            <a:graphicFrameLocks noGrp="1"/>
          </p:cNvGraphicFramePr>
          <p:nvPr>
            <p:ph type="tbl" idx="1"/>
          </p:nvPr>
        </p:nvGraphicFramePr>
        <p:xfrm>
          <a:off x="152400" y="1828800"/>
          <a:ext cx="8763000" cy="4949825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5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Chemical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Light cure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Polymerization is central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Peripheral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Curing is one phase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Is in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increments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Sets within 45 seconds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Sets only after light activation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No control over working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time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Working time under control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Shrinkage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 towards centre of bulk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Shrinkage towards light source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Air may get incorporated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Less chance of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52D61"/>
                          </a:solidFill>
                          <a:effectLst/>
                          <a:latin typeface="Comic Sans MS" pitchFamily="66" charset="0"/>
                        </a:rPr>
                        <a:t>air entrapment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More wastage of material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Less wastage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Not properly finished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FCFB"/>
                          </a:solidFill>
                          <a:effectLst/>
                          <a:latin typeface="Comic Sans MS" pitchFamily="66" charset="0"/>
                        </a:rPr>
                        <a:t>Better finish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8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DUAL CURING</a:t>
            </a:r>
          </a:p>
          <a:p>
            <a:pPr lvl="1" eaLnBrk="1" hangingPunct="1"/>
            <a:r>
              <a:rPr lang="en-US" altLang="en-US"/>
              <a:t>2 light cure pastes-syringes/tubs</a:t>
            </a:r>
          </a:p>
          <a:p>
            <a:pPr lvl="1" eaLnBrk="1" hangingPunct="1"/>
            <a:r>
              <a:rPr lang="en-US" altLang="en-US"/>
              <a:t>Chemistry</a:t>
            </a:r>
          </a:p>
          <a:p>
            <a:pPr lvl="1" eaLnBrk="1" hangingPunct="1"/>
            <a:r>
              <a:rPr lang="en-US" altLang="en-US"/>
              <a:t>Indications</a:t>
            </a:r>
          </a:p>
          <a:p>
            <a:pPr lvl="1" eaLnBrk="1" hangingPunct="1"/>
            <a:r>
              <a:rPr lang="en-US" altLang="en-US"/>
              <a:t>Disadvantages</a:t>
            </a:r>
          </a:p>
          <a:p>
            <a:pPr eaLnBrk="1" hangingPunct="1"/>
            <a:r>
              <a:rPr lang="en-US" altLang="en-US"/>
              <a:t>EXTRAORAL CURING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45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CURING LAMPS…</a:t>
            </a:r>
          </a:p>
        </p:txBody>
      </p:sp>
      <p:sp>
        <p:nvSpPr>
          <p:cNvPr id="73750" name="Rectangle 22"/>
          <p:cNvSpPr>
            <a:spLocks noGrp="1" noChangeArrowheads="1"/>
          </p:cNvSpPr>
          <p:nvPr>
            <p:ph sz="quarter" idx="13"/>
          </p:nvPr>
        </p:nvSpPr>
        <p:spPr>
          <a:xfrm>
            <a:off x="609600" y="4648200"/>
            <a:ext cx="4038600" cy="1828800"/>
          </a:xfrm>
        </p:spPr>
        <p:txBody>
          <a:bodyPr/>
          <a:lstStyle/>
          <a:p>
            <a:pPr eaLnBrk="1" hangingPunct="1"/>
            <a:r>
              <a:rPr lang="en-US" altLang="en-US"/>
              <a:t>1970’s-”Nuva Light”</a:t>
            </a:r>
          </a:p>
          <a:p>
            <a:pPr eaLnBrk="1" hangingPunct="1"/>
            <a:r>
              <a:rPr lang="en-US" altLang="en-US"/>
              <a:t>Disadvantages</a:t>
            </a:r>
          </a:p>
          <a:p>
            <a:pPr eaLnBrk="1" hangingPunct="1"/>
            <a:endParaRPr lang="en-US" altLang="en-US"/>
          </a:p>
        </p:txBody>
      </p:sp>
      <p:sp>
        <p:nvSpPr>
          <p:cNvPr id="73751" name="Rectangle 23"/>
          <p:cNvSpPr>
            <a:spLocks noGrp="1" noChangeArrowheads="1"/>
          </p:cNvSpPr>
          <p:nvPr>
            <p:ph sz="quarter" idx="14"/>
          </p:nvPr>
        </p:nvSpPr>
        <p:spPr>
          <a:xfrm>
            <a:off x="4724400" y="4648200"/>
            <a:ext cx="4038600" cy="1828800"/>
          </a:xfrm>
        </p:spPr>
        <p:txBody>
          <a:bodyPr/>
          <a:lstStyle/>
          <a:p>
            <a:pPr eaLnBrk="1" hangingPunct="1"/>
            <a:r>
              <a:rPr lang="en-US" altLang="en-US"/>
              <a:t>Types of devices</a:t>
            </a:r>
          </a:p>
          <a:p>
            <a:pPr eaLnBrk="1" hangingPunct="1"/>
            <a:r>
              <a:rPr lang="en-US" altLang="en-US"/>
              <a:t>4 sources of light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352800" y="1981200"/>
            <a:ext cx="2362200" cy="1104900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Comic Sans MS" pitchFamily="66" charset="0"/>
              </a:rPr>
              <a:t>CURING SYSTEMS 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2590800" y="2819400"/>
            <a:ext cx="533400" cy="1138238"/>
          </a:xfrm>
          <a:prstGeom prst="curvedRightArrow">
            <a:avLst>
              <a:gd name="adj1" fmla="val 42679"/>
              <a:gd name="adj2" fmla="val 85357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6096000" y="2819400"/>
            <a:ext cx="533400" cy="1143000"/>
          </a:xfrm>
          <a:prstGeom prst="curvedLeftArrow">
            <a:avLst>
              <a:gd name="adj1" fmla="val 42857"/>
              <a:gd name="adj2" fmla="val 85714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1371600" y="3962400"/>
            <a:ext cx="2073275" cy="557213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UV LIGHT 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4953000" y="3962400"/>
            <a:ext cx="3086100" cy="557213"/>
          </a:xfrm>
          <a:prstGeom prst="rect">
            <a:avLst/>
          </a:prstGeom>
          <a:solidFill>
            <a:srgbClr val="E0FCF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itchFamily="66" charset="0"/>
              </a:rPr>
              <a:t>VISIBLE LIGHT </a:t>
            </a:r>
          </a:p>
        </p:txBody>
      </p:sp>
    </p:spTree>
    <p:extLst>
      <p:ext uri="{BB962C8B-B14F-4D97-AF65-F5344CB8AC3E}">
        <p14:creationId xmlns:p14="http://schemas.microsoft.com/office/powerpoint/2010/main" xmlns="" val="20622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TAKE HOME MESSAGE</a:t>
            </a:r>
            <a:endParaRPr lang="en-IN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dirty="0" smtClean="0"/>
          </a:p>
          <a:p>
            <a:r>
              <a:rPr lang="en-US" altLang="en-US" sz="2000" dirty="0" smtClean="0"/>
              <a:t>In late 1960s ,composites were introduced as an alternative to silicates and unfilled resins</a:t>
            </a:r>
          </a:p>
          <a:p>
            <a:r>
              <a:rPr lang="en-US" altLang="en-US" sz="2000" dirty="0" smtClean="0"/>
              <a:t>Composite refers to a solid formed from two or more distinct phases that have been combined to produce properties superior to or intermediate to those of individual constituent</a:t>
            </a:r>
          </a:p>
          <a:p>
            <a:r>
              <a:rPr lang="en-US" altLang="en-US" sz="2000" dirty="0" smtClean="0"/>
              <a:t>The first light curing units used UV light to set the material ,later these were replaced by visible light curing systems</a:t>
            </a:r>
            <a:endParaRPr lang="en-I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628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xmlns="" id="{D7AF3977-1B98-63F5-EB9A-8B484559D1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0"/>
            <a:ext cx="57912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GROUND QUARTZ FILLER</a:t>
            </a:r>
          </a:p>
        </p:txBody>
      </p:sp>
      <p:pic>
        <p:nvPicPr>
          <p:cNvPr id="57355" name="Picture 11" descr="willem 1">
            <a:extLst>
              <a:ext uri="{FF2B5EF4-FFF2-40B4-BE49-F238E27FC236}">
                <a16:creationId xmlns:a16="http://schemas.microsoft.com/office/drawing/2014/main" xmlns="" id="{D398A1A7-EC7D-4D54-E8C2-907A0E21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 t="60948" r="31366" b="20782"/>
          <a:stretch>
            <a:fillRect/>
          </a:stretch>
        </p:blipFill>
        <p:spPr bwMode="auto">
          <a:xfrm>
            <a:off x="4343400" y="3273425"/>
            <a:ext cx="4343400" cy="3133725"/>
          </a:xfrm>
          <a:prstGeom prst="rect">
            <a:avLst/>
          </a:prstGeo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358" name="Picture 14" descr="willem 2">
            <a:extLst>
              <a:ext uri="{FF2B5EF4-FFF2-40B4-BE49-F238E27FC236}">
                <a16:creationId xmlns:a16="http://schemas.microsoft.com/office/drawing/2014/main" xmlns="" id="{37BFAEA7-3A89-1268-610B-EC866E07AAE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4" t="4501" r="40111" b="76433"/>
          <a:stretch>
            <a:fillRect/>
          </a:stretch>
        </p:blipFill>
        <p:spPr>
          <a:xfrm>
            <a:off x="228600" y="792163"/>
            <a:ext cx="5029200" cy="3322637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DE47D-873F-123C-6693-85606A08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097DEE-A894-6300-E5E0-036927F8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Describe Techniques of composite placements</a:t>
            </a:r>
          </a:p>
          <a:p>
            <a:r>
              <a:rPr lang="en-IN" dirty="0"/>
              <a:t>Clinical properties of composites</a:t>
            </a:r>
          </a:p>
          <a:p>
            <a:r>
              <a:rPr lang="en-IN" dirty="0" err="1"/>
              <a:t>Comparision</a:t>
            </a:r>
            <a:r>
              <a:rPr lang="en-IN" dirty="0"/>
              <a:t> of chemical and light </a:t>
            </a:r>
            <a:r>
              <a:rPr lang="en-IN"/>
              <a:t>cure composites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51506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  <a:endParaRPr lang="en-I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61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 Marzouk</a:t>
            </a:r>
            <a:endParaRPr lang="en-IN" altLang="en-US" sz="20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None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Art &amp; science of 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Sturdevants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(5</a:t>
            </a:r>
            <a:r>
              <a:rPr lang="en-IN" altLang="en-US" sz="2000" baseline="24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edition)</a:t>
            </a: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AutoNum type="arabicPeriod"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Art &amp; Science of 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Sturdevants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(South Asian Edition)</a:t>
            </a: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AutoNum type="arabicPeriod"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Textbook Of 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Vimal K Sikri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(1</a:t>
            </a:r>
            <a:r>
              <a:rPr lang="en-IN" altLang="en-US" sz="2000" baseline="24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Edition)</a:t>
            </a: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AutoNum type="arabicPeriod"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Dental Anatomy, Physiology &amp; Occlusion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Wheeler’s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(9</a:t>
            </a:r>
            <a:r>
              <a:rPr lang="en-IN" altLang="en-US" sz="2000" baseline="24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Edition)</a:t>
            </a:r>
          </a:p>
          <a:p>
            <a:pPr marL="546100" indent="-457200">
              <a:lnSpc>
                <a:spcPct val="121000"/>
              </a:lnSpc>
              <a:spcBef>
                <a:spcPts val="875"/>
              </a:spcBef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tooth form with direct posterior composite restorations </a:t>
            </a:r>
            <a:r>
              <a:rPr lang="en-IN" alt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JCD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Oct-Dec 2011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| Vol 14 | Issue 4</a:t>
            </a:r>
          </a:p>
          <a:p>
            <a:pPr marL="546100" indent="-457200">
              <a:tabLst>
                <a:tab pos="544513" algn="l"/>
                <a:tab pos="546100" algn="l"/>
              </a:tabLst>
            </a:pPr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18253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j0315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6248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5" name="Text Box 7"/>
          <p:cNvSpPr txBox="1">
            <a:spLocks noChangeArrowheads="1"/>
          </p:cNvSpPr>
          <p:nvPr/>
        </p:nvSpPr>
        <p:spPr bwMode="auto">
          <a:xfrm>
            <a:off x="5029200" y="5638800"/>
            <a:ext cx="3660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52D61"/>
                </a:solidFill>
                <a:latin typeface="Comic Sans MS" pitchFamily="66" charset="0"/>
              </a:rPr>
              <a:t>THANK YOU</a:t>
            </a:r>
          </a:p>
        </p:txBody>
      </p:sp>
      <p:sp>
        <p:nvSpPr>
          <p:cNvPr id="131076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7543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solidFill>
                  <a:schemeClr val="tx2"/>
                </a:solidFill>
                <a:latin typeface="Comic Sans MS" pitchFamily="66" charset="0"/>
              </a:rPr>
              <a:t>“The world hates change, yet it is the only thing that has brought progress.” </a:t>
            </a:r>
            <a:br>
              <a:rPr lang="en-US" altLang="en-US" sz="2400" b="1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en-US" sz="2400" b="1">
                <a:solidFill>
                  <a:srgbClr val="6767FF"/>
                </a:solidFill>
                <a:latin typeface="Comic Sans MS" pitchFamily="66" charset="0"/>
              </a:rPr>
              <a:t>                                 </a:t>
            </a:r>
            <a:r>
              <a:rPr lang="en-US" altLang="en-US" sz="2400" b="1">
                <a:solidFill>
                  <a:srgbClr val="F52D61"/>
                </a:solidFill>
                <a:latin typeface="Comic Sans MS" pitchFamily="66" charset="0"/>
              </a:rPr>
              <a:t>-Charles Kettering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301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xmlns="" id="{E07E0525-2429-7FB2-FEF9-FA0228864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9903"/>
            <a:ext cx="7315200" cy="1154097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AFA83D74-8959-9845-DF6B-9CD4D81214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4038600" cy="3200400"/>
          </a:xfrm>
        </p:spPr>
        <p:txBody>
          <a:bodyPr/>
          <a:lstStyle/>
          <a:p>
            <a:pPr lvl="1" eaLnBrk="1" hangingPunct="1">
              <a:lnSpc>
                <a:spcPct val="145000"/>
              </a:lnSpc>
            </a:pPr>
            <a:r>
              <a:rPr lang="en-US" altLang="en-US"/>
              <a:t>Amorphous silica</a:t>
            </a:r>
          </a:p>
          <a:p>
            <a:pPr lvl="2" eaLnBrk="1" hangingPunct="1">
              <a:lnSpc>
                <a:spcPct val="145000"/>
              </a:lnSpc>
            </a:pPr>
            <a:r>
              <a:rPr lang="en-US" altLang="en-US" sz="1800"/>
              <a:t>Colloidal silica</a:t>
            </a:r>
          </a:p>
          <a:p>
            <a:pPr lvl="2" eaLnBrk="1" hangingPunct="1">
              <a:lnSpc>
                <a:spcPct val="145000"/>
              </a:lnSpc>
            </a:pPr>
            <a:r>
              <a:rPr lang="en-US" altLang="en-US" sz="1800"/>
              <a:t>Pyrolytic/precipitation process-Pyrogenic/fumed silica</a:t>
            </a:r>
          </a:p>
          <a:p>
            <a:pPr lvl="2" eaLnBrk="1" hangingPunct="1">
              <a:lnSpc>
                <a:spcPct val="145000"/>
              </a:lnSpc>
            </a:pPr>
            <a:r>
              <a:rPr lang="en-US" altLang="en-US" sz="1800"/>
              <a:t>Agglomerated silica-1-25 </a:t>
            </a:r>
            <a:r>
              <a:rPr lang="en-US" altLang="en-US">
                <a:sym typeface="Symbol" pitchFamily="2" charset="2"/>
              </a:rPr>
              <a:t>m</a:t>
            </a:r>
            <a:endParaRPr lang="en-US" altLang="en-US" sz="1800"/>
          </a:p>
        </p:txBody>
      </p:sp>
      <p:pic>
        <p:nvPicPr>
          <p:cNvPr id="54277" name="Picture 5" descr="Picture15">
            <a:extLst>
              <a:ext uri="{FF2B5EF4-FFF2-40B4-BE49-F238E27FC236}">
                <a16:creationId xmlns:a16="http://schemas.microsoft.com/office/drawing/2014/main" xmlns="" id="{DC58FADC-91EB-F0AA-A27E-C3D2BECC4FE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15436" r="7547" b="26003"/>
          <a:stretch>
            <a:fillRect/>
          </a:stretch>
        </p:blipFill>
        <p:spPr>
          <a:xfrm>
            <a:off x="1371600" y="4876800"/>
            <a:ext cx="6934200" cy="17526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xmlns="" id="{8DFF89EA-49BD-902F-4228-D7C7AB9AC2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228600"/>
            <a:ext cx="4038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PYROGENIC SILICA</a:t>
            </a:r>
          </a:p>
        </p:txBody>
      </p:sp>
      <p:pic>
        <p:nvPicPr>
          <p:cNvPr id="58372" name="Picture 4" descr="Picture16">
            <a:extLst>
              <a:ext uri="{FF2B5EF4-FFF2-40B4-BE49-F238E27FC236}">
                <a16:creationId xmlns:a16="http://schemas.microsoft.com/office/drawing/2014/main" xmlns="" id="{EFFE94BD-AAF3-E4ED-B87E-687F82C1E8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3" t="15224" r="9201" b="13225"/>
          <a:stretch>
            <a:fillRect/>
          </a:stretch>
        </p:blipFill>
        <p:spPr>
          <a:xfrm>
            <a:off x="304800" y="1066800"/>
            <a:ext cx="4038600" cy="35814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5" name="Picture 7" descr="Picture6">
            <a:extLst>
              <a:ext uri="{FF2B5EF4-FFF2-40B4-BE49-F238E27FC236}">
                <a16:creationId xmlns:a16="http://schemas.microsoft.com/office/drawing/2014/main" xmlns="" id="{0B34871F-9E2B-A3C8-00B4-2FDE81A6D05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65425" r="10938" b="6224"/>
          <a:stretch>
            <a:fillRect/>
          </a:stretch>
        </p:blipFill>
        <p:spPr>
          <a:xfrm>
            <a:off x="3200400" y="3711575"/>
            <a:ext cx="3657600" cy="279717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" name="Picture 10" descr="willem 1">
            <a:extLst>
              <a:ext uri="{FF2B5EF4-FFF2-40B4-BE49-F238E27FC236}">
                <a16:creationId xmlns:a16="http://schemas.microsoft.com/office/drawing/2014/main" xmlns="" id="{8E080F98-99C2-0083-ADD5-FD63E9AA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0" t="39566" r="64163" b="41672"/>
          <a:stretch>
            <a:fillRect/>
          </a:stretch>
        </p:blipFill>
        <p:spPr bwMode="auto">
          <a:xfrm>
            <a:off x="4800600" y="1066800"/>
            <a:ext cx="3962400" cy="28559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CC96ACCD-C18D-25D9-FBB5-AB437CD7B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7144" name="Rectangle 8">
            <a:extLst>
              <a:ext uri="{FF2B5EF4-FFF2-40B4-BE49-F238E27FC236}">
                <a16:creationId xmlns:a16="http://schemas.microsoft.com/office/drawing/2014/main" xmlns="" id="{37465306-F2C3-6D82-D618-514B6DAB87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51038"/>
            <a:ext cx="4038600" cy="4525962"/>
          </a:xfrm>
        </p:spPr>
        <p:txBody>
          <a:bodyPr/>
          <a:lstStyle/>
          <a:p>
            <a:pPr lvl="1" eaLnBrk="1" hangingPunct="1">
              <a:lnSpc>
                <a:spcPct val="215000"/>
              </a:lnSpc>
            </a:pPr>
            <a:r>
              <a:rPr lang="en-US" altLang="en-US" sz="2400"/>
              <a:t>Organic fillers</a:t>
            </a:r>
          </a:p>
          <a:p>
            <a:pPr lvl="1" eaLnBrk="1" hangingPunct="1">
              <a:lnSpc>
                <a:spcPct val="215000"/>
              </a:lnSpc>
            </a:pPr>
            <a:r>
              <a:rPr lang="en-US" altLang="en-US" sz="2400"/>
              <a:t>Fibre fillers</a:t>
            </a:r>
          </a:p>
          <a:p>
            <a:pPr lvl="1" eaLnBrk="1" hangingPunct="1">
              <a:lnSpc>
                <a:spcPct val="215000"/>
              </a:lnSpc>
            </a:pPr>
            <a:r>
              <a:rPr lang="en-US" altLang="en-US" sz="2400"/>
              <a:t>Single crystals-SiC</a:t>
            </a:r>
          </a:p>
          <a:p>
            <a:pPr lvl="1" eaLnBrk="1" hangingPunct="1">
              <a:lnSpc>
                <a:spcPct val="215000"/>
              </a:lnSpc>
            </a:pPr>
            <a:r>
              <a:rPr lang="en-US" altLang="en-US" sz="2400"/>
              <a:t>Crystalline polymers</a:t>
            </a:r>
          </a:p>
        </p:txBody>
      </p:sp>
      <p:pic>
        <p:nvPicPr>
          <p:cNvPr id="347140" name="Picture 4" descr="prepolymerize">
            <a:extLst>
              <a:ext uri="{FF2B5EF4-FFF2-40B4-BE49-F238E27FC236}">
                <a16:creationId xmlns:a16="http://schemas.microsoft.com/office/drawing/2014/main" xmlns="" id="{696B837F-B090-6154-9F10-C5ED5CECC3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t="11539" r="7202" b="18796"/>
          <a:stretch>
            <a:fillRect/>
          </a:stretch>
        </p:blipFill>
        <p:spPr>
          <a:xfrm>
            <a:off x="3962400" y="2114550"/>
            <a:ext cx="4953000" cy="3829050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>
            <a:extLst>
              <a:ext uri="{FF2B5EF4-FFF2-40B4-BE49-F238E27FC236}">
                <a16:creationId xmlns:a16="http://schemas.microsoft.com/office/drawing/2014/main" xmlns="" id="{DD7994F4-EC25-2E22-8E23-1970E97AC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A65C9BF2-E905-4B76-098C-AB91D064F7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112838"/>
            <a:ext cx="51054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FILLER SIZES</a:t>
            </a:r>
          </a:p>
          <a:p>
            <a:pPr lvl="1" eaLnBrk="1" hangingPunct="1"/>
            <a:r>
              <a:rPr lang="en-US" altLang="en-US" sz="2000"/>
              <a:t>Mega, macro, midi, mini, micro, nano </a:t>
            </a:r>
          </a:p>
          <a:p>
            <a:pPr lvl="1" eaLnBrk="1" hangingPunct="1"/>
            <a:r>
              <a:rPr lang="en-US" altLang="en-US" sz="2000"/>
              <a:t>Marzouk:</a:t>
            </a:r>
          </a:p>
          <a:p>
            <a:pPr lvl="2" eaLnBrk="1" hangingPunct="1"/>
            <a:r>
              <a:rPr lang="en-US" altLang="en-US" sz="1800"/>
              <a:t>Macro-ceramics</a:t>
            </a:r>
          </a:p>
          <a:p>
            <a:pPr lvl="2" eaLnBrk="1" hangingPunct="1"/>
            <a:r>
              <a:rPr lang="en-US" altLang="en-US" sz="1800"/>
              <a:t>Colloidal &amp; micro-ceramics</a:t>
            </a:r>
          </a:p>
          <a:p>
            <a:pPr lvl="2" eaLnBrk="1" hangingPunct="1"/>
            <a:r>
              <a:rPr lang="en-US" altLang="en-US" sz="1800"/>
              <a:t>Fabricated macro-reinforcing phases &amp; colloidal micro-ceramic </a:t>
            </a:r>
          </a:p>
          <a:p>
            <a:pPr lvl="1" eaLnBrk="1" hangingPunct="1"/>
            <a:r>
              <a:rPr lang="en-US" altLang="en-US" sz="2000"/>
              <a:t>Properties-fluidity 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                    -surface roughness-   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                     0.2-0.6 </a:t>
            </a:r>
            <a:r>
              <a:rPr lang="en-US" altLang="en-US" sz="2000">
                <a:sym typeface="Symbol" pitchFamily="2" charset="2"/>
              </a:rPr>
              <a:t>m</a:t>
            </a: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55301" name="Picture 5" descr="Picture29">
            <a:extLst>
              <a:ext uri="{FF2B5EF4-FFF2-40B4-BE49-F238E27FC236}">
                <a16:creationId xmlns:a16="http://schemas.microsoft.com/office/drawing/2014/main" xmlns="" id="{5EB2D9C8-CA17-156A-1767-F943170C8F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3" t="17429" r="8017" b="9369"/>
          <a:stretch>
            <a:fillRect/>
          </a:stretch>
        </p:blipFill>
        <p:spPr>
          <a:xfrm>
            <a:off x="4648200" y="4073525"/>
            <a:ext cx="4419600" cy="230505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" name="Picture 8" descr="Picture31">
            <a:extLst>
              <a:ext uri="{FF2B5EF4-FFF2-40B4-BE49-F238E27FC236}">
                <a16:creationId xmlns:a16="http://schemas.microsoft.com/office/drawing/2014/main" xmlns="" id="{9FB0495A-0A5A-916C-C627-E7464BFAE5D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4" t="25493" r="39622" b="4114"/>
          <a:stretch>
            <a:fillRect/>
          </a:stretch>
        </p:blipFill>
        <p:spPr>
          <a:xfrm>
            <a:off x="4648200" y="762000"/>
            <a:ext cx="4419600" cy="3001963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1383</Words>
  <Application>Microsoft Office PowerPoint</Application>
  <PresentationFormat>On-screen Show (4:3)</PresentationFormat>
  <Paragraphs>517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Perspective</vt:lpstr>
      <vt:lpstr>RUNGTA COLLEGE OF DENTAL SCIENCES AND RESEARCH</vt:lpstr>
      <vt:lpstr>Specific learning Objectives </vt:lpstr>
      <vt:lpstr>CONTENT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Placement techniques  (Deliperi &amp; Bardwell, JADA,Oct 2002)</vt:lpstr>
      <vt:lpstr>Slide 13</vt:lpstr>
      <vt:lpstr>Slide 14</vt:lpstr>
      <vt:lpstr>Slide 15</vt:lpstr>
      <vt:lpstr>Slide 16</vt:lpstr>
      <vt:lpstr>Slide 17</vt:lpstr>
      <vt:lpstr>Slide 18</vt:lpstr>
      <vt:lpstr>PROPERTIES…</vt:lpstr>
      <vt:lpstr>Physical properties</vt:lpstr>
      <vt:lpstr>Slide 21</vt:lpstr>
      <vt:lpstr>Mechanical properties</vt:lpstr>
      <vt:lpstr>Slide 23</vt:lpstr>
      <vt:lpstr>Clinical properties</vt:lpstr>
      <vt:lpstr>Slide 25</vt:lpstr>
      <vt:lpstr>Coupling agents…</vt:lpstr>
      <vt:lpstr>Activator-initiator system…</vt:lpstr>
      <vt:lpstr>Inhibitors, optical modifiers…</vt:lpstr>
      <vt:lpstr>TYPES OF COMPOSITES…</vt:lpstr>
      <vt:lpstr>Traditional composites…</vt:lpstr>
      <vt:lpstr>Slide 31</vt:lpstr>
      <vt:lpstr>Small particle composites…</vt:lpstr>
      <vt:lpstr>Slide 33</vt:lpstr>
      <vt:lpstr>Microfilled composites…</vt:lpstr>
      <vt:lpstr>Slide 35</vt:lpstr>
      <vt:lpstr>Hybrid composites…</vt:lpstr>
      <vt:lpstr>Slide 37</vt:lpstr>
      <vt:lpstr>Slide 38</vt:lpstr>
      <vt:lpstr>Slide 39</vt:lpstr>
      <vt:lpstr>MODE OF SUPPLY…</vt:lpstr>
      <vt:lpstr>Slide 41</vt:lpstr>
      <vt:lpstr>CURING OF COMPOSITES…</vt:lpstr>
      <vt:lpstr>Slide 43</vt:lpstr>
      <vt:lpstr>Slide 44</vt:lpstr>
      <vt:lpstr>Slide 45</vt:lpstr>
      <vt:lpstr>Comparison </vt:lpstr>
      <vt:lpstr>Slide 47</vt:lpstr>
      <vt:lpstr>CURING LAMPS…</vt:lpstr>
      <vt:lpstr>TAKE HOME MESSAGE</vt:lpstr>
      <vt:lpstr>QUESTIONS </vt:lpstr>
      <vt:lpstr>References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dc:creator>wadighare</dc:creator>
  <cp:lastModifiedBy>test</cp:lastModifiedBy>
  <cp:revision>12</cp:revision>
  <dcterms:created xsi:type="dcterms:W3CDTF">2022-08-07T13:00:10Z</dcterms:created>
  <dcterms:modified xsi:type="dcterms:W3CDTF">2023-04-18T06:02:26Z</dcterms:modified>
</cp:coreProperties>
</file>